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40"/>
  </p:notesMasterIdLst>
  <p:handoutMasterIdLst>
    <p:handoutMasterId r:id="rId41"/>
  </p:handoutMasterIdLst>
  <p:sldIdLst>
    <p:sldId id="388" r:id="rId2"/>
    <p:sldId id="407" r:id="rId3"/>
    <p:sldId id="410" r:id="rId4"/>
    <p:sldId id="339" r:id="rId5"/>
    <p:sldId id="340" r:id="rId6"/>
    <p:sldId id="408" r:id="rId7"/>
    <p:sldId id="542" r:id="rId8"/>
    <p:sldId id="545" r:id="rId9"/>
    <p:sldId id="403" r:id="rId10"/>
    <p:sldId id="405" r:id="rId11"/>
    <p:sldId id="406" r:id="rId12"/>
    <p:sldId id="418" r:id="rId13"/>
    <p:sldId id="285" r:id="rId14"/>
    <p:sldId id="286" r:id="rId15"/>
    <p:sldId id="428" r:id="rId16"/>
    <p:sldId id="429" r:id="rId17"/>
    <p:sldId id="292" r:id="rId18"/>
    <p:sldId id="293" r:id="rId19"/>
    <p:sldId id="364" r:id="rId20"/>
    <p:sldId id="375" r:id="rId21"/>
    <p:sldId id="353" r:id="rId22"/>
    <p:sldId id="359" r:id="rId23"/>
    <p:sldId id="354" r:id="rId24"/>
    <p:sldId id="355" r:id="rId25"/>
    <p:sldId id="356" r:id="rId26"/>
    <p:sldId id="357" r:id="rId27"/>
    <p:sldId id="358" r:id="rId28"/>
    <p:sldId id="399" r:id="rId29"/>
    <p:sldId id="391" r:id="rId30"/>
    <p:sldId id="392" r:id="rId31"/>
    <p:sldId id="360" r:id="rId32"/>
    <p:sldId id="352" r:id="rId33"/>
    <p:sldId id="361" r:id="rId34"/>
    <p:sldId id="295" r:id="rId35"/>
    <p:sldId id="385" r:id="rId36"/>
    <p:sldId id="540" r:id="rId37"/>
    <p:sldId id="541" r:id="rId38"/>
    <p:sldId id="333" r:id="rId39"/>
  </p:sldIdLst>
  <p:sldSz cx="9144000" cy="6858000" type="screen4x3"/>
  <p:notesSz cx="6858000" cy="9077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4677" autoAdjust="0"/>
  </p:normalViewPr>
  <p:slideViewPr>
    <p:cSldViewPr>
      <p:cViewPr varScale="1">
        <p:scale>
          <a:sx n="74" d="100"/>
          <a:sy n="74" d="100"/>
        </p:scale>
        <p:origin x="-13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59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99699-5FB1-45BC-B135-2CA1D4323044}" type="datetimeFigureOut">
              <a:rPr lang="en-US" smtClean="0"/>
              <a:pPr/>
              <a:t>10/24/2010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21713"/>
            <a:ext cx="2971800" cy="4540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5DF42-7E66-4E02-BB60-20C03776E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81038"/>
            <a:ext cx="4537075" cy="340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11730"/>
            <a:ext cx="5029200" cy="4084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3459"/>
            <a:ext cx="2971800" cy="45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23459"/>
            <a:ext cx="2971800" cy="45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8EB04B02-59A5-4073-90C1-2FE15198E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F39A6C-DFEB-4F60-9E0F-504E75167E7E}" type="slidenum">
              <a:rPr lang="en-US"/>
              <a:pPr/>
              <a:t>6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0EDF51-2436-478C-B385-0E1CE36C97D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  <p:sp>
        <p:nvSpPr>
          <p:cNvPr id="6656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97314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7315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" name="Rectangle 3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3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38" name="Rectangle 3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37F778D-3AD4-4F3B-B135-C9DFEA3C86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ACEDD-2B4F-459F-830E-A8F24427E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4A9F9-876E-4D91-B1F6-D32E3C8D5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7AA7F-1429-4493-86A2-D39FDAED2C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69988" y="1946275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5739B-14D0-4E34-B972-43FDE0CA6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/>
              <a:t>Practices for Supporting Positive Behaviors</a:t>
            </a:r>
          </a:p>
          <a:p>
            <a:pPr>
              <a:defRPr/>
            </a:pPr>
            <a:r>
              <a:rPr lang="en-US"/>
              <a:t>Workshop 2008</a:t>
            </a:r>
            <a:endParaRPr lang="en-US" dirty="0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C6D17-5FD9-4B5B-856B-7AE4D3E629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23686-9CFC-4C38-A616-79EE947BE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B6F2F-4B00-476B-A743-6811BDE51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9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15BD4-2BC1-4A58-A77A-65764DDCD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5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297E-6E83-4F3F-9A7D-EC5936DD8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4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0CCB3-A247-4467-BC70-55F23BD6A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9B07-AD7C-45C6-AD17-52D663901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Practices for Supporting Positive Behaviors Workshop 2008</a:t>
            </a:r>
          </a:p>
        </p:txBody>
      </p:sp>
      <p:sp>
        <p:nvSpPr>
          <p:cNvPr id="7" name="Rectangle 3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57E0C-22A1-471D-A8FC-67DAFA7810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9625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5129" name="Group 4"/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96261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62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63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64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65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66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67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68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69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0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1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2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3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4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5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6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7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8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79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0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1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2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3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4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5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6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7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8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289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23" name="Rectangle 3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6291" name="Rectangle 3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6292" name="Rectangle 3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05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Practices for Supporting Positive Behaviors</a:t>
            </a:r>
          </a:p>
          <a:p>
            <a:pPr>
              <a:defRPr/>
            </a:pPr>
            <a:r>
              <a:rPr lang="en-US"/>
              <a:t>Workshop 2008</a:t>
            </a:r>
          </a:p>
        </p:txBody>
      </p:sp>
      <p:sp>
        <p:nvSpPr>
          <p:cNvPr id="96293" name="Rectangle 3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E5361843-9F90-422C-91D2-F15B42703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629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ingcenter.washington.edu/pdu-presentations" TargetMode="External"/><Relationship Id="rId2" Type="http://schemas.openxmlformats.org/officeDocument/2006/relationships/hyperlink" Target="mailto:cadavis1@uw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://depts.washington.edu/stppbs/present.htm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file:///E:\Movie%20Clips\FA%20movies\Eddie.mov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2743200"/>
          </a:xfrm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267200"/>
            <a:ext cx="8534400" cy="2590800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dirty="0" smtClean="0">
                <a:effectLst/>
                <a:latin typeface="Calibri" pitchFamily="34" charset="0"/>
              </a:rPr>
              <a:t>Carol Ann Davis, </a:t>
            </a:r>
            <a:r>
              <a:rPr lang="en-US" dirty="0" err="1" smtClean="0">
                <a:effectLst/>
                <a:latin typeface="Calibri" pitchFamily="34" charset="0"/>
              </a:rPr>
              <a:t>EdD</a:t>
            </a:r>
            <a:endParaRPr lang="en-US" dirty="0" smtClean="0">
              <a:effectLst/>
              <a:latin typeface="Calibri" pitchFamily="34" charset="0"/>
            </a:endParaRP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en-US" dirty="0" smtClean="0">
                <a:effectLst/>
                <a:latin typeface="Calibri" pitchFamily="34" charset="0"/>
                <a:hlinkClick r:id="rId2"/>
              </a:rPr>
              <a:t>cadavis1@uw.edu</a:t>
            </a:r>
            <a:r>
              <a:rPr lang="en-US" dirty="0" smtClean="0">
                <a:effectLst/>
                <a:latin typeface="Calibri" pitchFamily="34" charset="0"/>
              </a:rPr>
              <a:t> 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dirty="0" smtClean="0">
                <a:effectLst/>
                <a:latin typeface="Calibri" pitchFamily="34" charset="0"/>
              </a:rPr>
              <a:t>University of </a:t>
            </a:r>
            <a:r>
              <a:rPr lang="en-US" dirty="0" smtClean="0">
                <a:effectLst/>
                <a:latin typeface="Calibri" pitchFamily="34" charset="0"/>
              </a:rPr>
              <a:t>Washington</a:t>
            </a:r>
          </a:p>
          <a:p>
            <a:pPr eaLnBrk="1" hangingPunct="1">
              <a:spcBef>
                <a:spcPts val="0"/>
              </a:spcBef>
              <a:buNone/>
              <a:defRPr/>
            </a:pPr>
            <a:r>
              <a:rPr lang="en-US" sz="2400" dirty="0" smtClean="0">
                <a:effectLst/>
                <a:hlinkClick r:id="rId3"/>
              </a:rPr>
              <a:t>http://</a:t>
            </a:r>
            <a:r>
              <a:rPr lang="en-US" sz="2400" dirty="0" smtClean="0">
                <a:effectLst/>
                <a:hlinkClick r:id="rId3"/>
              </a:rPr>
              <a:t>www.haringcenter.washington.edu/pdu-presentations</a:t>
            </a:r>
            <a:endParaRPr lang="en-US" sz="2400" dirty="0" smtClean="0">
              <a:effectLst/>
              <a:latin typeface="Calibri" pitchFamily="34" charset="0"/>
            </a:endParaRPr>
          </a:p>
          <a:p>
            <a:pPr eaLnBrk="1" hangingPunct="1">
              <a:buNone/>
              <a:defRPr/>
            </a:pPr>
            <a:r>
              <a:rPr lang="en-US" sz="2800" dirty="0" smtClean="0">
                <a:effectLst/>
                <a:hlinkClick r:id="rId4"/>
              </a:rPr>
              <a:t>http://depts.washington.edu/stppbs/present.html</a:t>
            </a:r>
            <a:endParaRPr lang="en-US" sz="2800" dirty="0" smtClean="0"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pic>
        <p:nvPicPr>
          <p:cNvPr id="5" name="Picture 4" descr="cat glass half ful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43000" y="0"/>
            <a:ext cx="5486400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6781800" cy="685800"/>
          </a:xfrm>
        </p:spPr>
        <p:txBody>
          <a:bodyPr/>
          <a:lstStyle/>
          <a:p>
            <a:r>
              <a:rPr lang="en-US" sz="2800" b="1" dirty="0"/>
              <a:t>Instructional Checklist</a:t>
            </a:r>
          </a:p>
        </p:txBody>
      </p:sp>
      <p:graphicFrame>
        <p:nvGraphicFramePr>
          <p:cNvPr id="161877" name="Group 85"/>
          <p:cNvGraphicFramePr>
            <a:graphicFrameLocks noGrp="1"/>
          </p:cNvGraphicFramePr>
          <p:nvPr>
            <p:ph type="tbl" idx="1"/>
          </p:nvPr>
        </p:nvGraphicFramePr>
        <p:xfrm>
          <a:off x="1066800" y="2133600"/>
          <a:ext cx="7772400" cy="2956560"/>
        </p:xfrm>
        <a:graphic>
          <a:graphicData uri="http://schemas.openxmlformats.org/drawingml/2006/table">
            <a:tbl>
              <a:tblPr/>
              <a:tblGrid>
                <a:gridCol w="838200"/>
                <a:gridCol w="6934200"/>
              </a:tblGrid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Is the ratio of praise statements to negative statements at least 5 to 1?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Does the instruction occur immediately prior to requesting the child to perform a new or not yet mastered task?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Have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reinforcers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been assessed?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Are preferences been incorporated into the instruction?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Does the student have a reinforcement system that is systematic, and can be accessed quickly?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457200"/>
            <a:ext cx="7162800" cy="1066800"/>
          </a:xfrm>
        </p:spPr>
        <p:txBody>
          <a:bodyPr/>
          <a:lstStyle/>
          <a:p>
            <a:r>
              <a:rPr lang="en-US" sz="3200" b="1" dirty="0"/>
              <a:t>Strategies to Influence Behavior by Changing the Instruction</a:t>
            </a:r>
            <a:endParaRPr lang="en-US" sz="3200" b="1" dirty="0">
              <a:latin typeface="Comic Sans MS" pitchFamily="66" charset="0"/>
            </a:endParaRP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676400"/>
            <a:ext cx="6858000" cy="46482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000" b="1" dirty="0"/>
              <a:t>Content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000" dirty="0" smtClean="0"/>
              <a:t>Task Difficulty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000" dirty="0" smtClean="0"/>
              <a:t>Task Preference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000" dirty="0" smtClean="0"/>
              <a:t>Task Length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sz="2000" dirty="0"/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000" b="1" dirty="0"/>
              <a:t>Presentation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000" dirty="0" smtClean="0"/>
              <a:t>Task Variation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Presentation?</a:t>
            </a:r>
          </a:p>
        </p:txBody>
      </p:sp>
      <p:pic>
        <p:nvPicPr>
          <p:cNvPr id="47108" name="Picture 4" descr="TV dinne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2971800"/>
            <a:ext cx="7010400" cy="18923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What is a FBA?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 </a:t>
            </a:r>
            <a:r>
              <a:rPr lang="en-US" sz="2400" smtClean="0">
                <a:effectLst/>
              </a:rPr>
              <a:t>A process that: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2400" smtClean="0">
                <a:effectLst/>
              </a:rPr>
              <a:t>Defines the target behaviors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2400" smtClean="0">
                <a:effectLst/>
              </a:rPr>
              <a:t>Determines the environmental events and factors that contribute to challenging behaviors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2400" smtClean="0">
                <a:effectLst/>
              </a:rPr>
              <a:t>Identifies the antecedents and consequences that occur before and after the challenging behaviors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2400" smtClean="0">
                <a:effectLst/>
              </a:rPr>
              <a:t>Hypothesizes the function or purpose of the challenging behaviors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2400" smtClean="0">
                <a:effectLst/>
              </a:rPr>
              <a:t>Provides direction for developing appropriate and effective positive interventions</a:t>
            </a:r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848600" cy="1524000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ahoma" pitchFamily="34" charset="0"/>
              </a:rPr>
              <a:t>FBA is a process in which many instruments may be used to gather information</a:t>
            </a:r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143000" y="2590800"/>
            <a:ext cx="7772400" cy="3540125"/>
          </a:xfrm>
        </p:spPr>
        <p:txBody>
          <a:bodyPr/>
          <a:lstStyle/>
          <a:p>
            <a:pPr eaLnBrk="1" hangingPunct="1"/>
            <a:r>
              <a:rPr lang="en-US" sz="2800" smtClean="0">
                <a:effectLst/>
              </a:rPr>
              <a:t>Reviewing existing documents</a:t>
            </a:r>
          </a:p>
          <a:p>
            <a:pPr eaLnBrk="1" hangingPunct="1"/>
            <a:r>
              <a:rPr lang="en-US" sz="2800" smtClean="0">
                <a:effectLst/>
              </a:rPr>
              <a:t>Interview</a:t>
            </a:r>
          </a:p>
          <a:p>
            <a:pPr eaLnBrk="1" hangingPunct="1"/>
            <a:r>
              <a:rPr lang="en-US" sz="2800" smtClean="0">
                <a:effectLst/>
              </a:rPr>
              <a:t>Scale or Screening Instruments</a:t>
            </a:r>
          </a:p>
          <a:p>
            <a:pPr eaLnBrk="1" hangingPunct="1"/>
            <a:r>
              <a:rPr lang="en-US" sz="2800" smtClean="0">
                <a:effectLst/>
              </a:rPr>
              <a:t>Scatterplot</a:t>
            </a:r>
          </a:p>
          <a:p>
            <a:pPr eaLnBrk="1" hangingPunct="1"/>
            <a:r>
              <a:rPr lang="en-US" sz="2800" smtClean="0">
                <a:effectLst/>
              </a:rPr>
              <a:t>Direct Observation Tools</a:t>
            </a:r>
          </a:p>
          <a:p>
            <a:pPr eaLnBrk="1" hangingPunct="1"/>
            <a:r>
              <a:rPr lang="en-US" sz="2800" smtClean="0">
                <a:effectLst/>
              </a:rPr>
              <a:t>Environmental Manipulation</a:t>
            </a:r>
          </a:p>
        </p:txBody>
      </p:sp>
      <p:sp>
        <p:nvSpPr>
          <p:cNvPr id="245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effectLst/>
                <a:latin typeface="Comic Sans MS" pitchFamily="66" charset="0"/>
              </a:rPr>
              <a:t>Where do I start?</a:t>
            </a:r>
            <a:r>
              <a:rPr lang="en-US"/>
              <a:t> 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2044700"/>
            <a:ext cx="6705600" cy="1003300"/>
          </a:xfrm>
        </p:spPr>
        <p:txBody>
          <a:bodyPr/>
          <a:lstStyle/>
          <a:p>
            <a:r>
              <a:rPr lang="en-US" sz="2400">
                <a:effectLst/>
                <a:latin typeface="Comic Sans MS" pitchFamily="66" charset="0"/>
              </a:rPr>
              <a:t>A description of the target behavior needs to be clear (i.e., form)</a:t>
            </a:r>
          </a:p>
          <a:p>
            <a:endParaRPr lang="en-US" sz="2400">
              <a:effectLst/>
              <a:latin typeface="Comic Sans MS" pitchFamily="66" charset="0"/>
            </a:endParaRPr>
          </a:p>
        </p:txBody>
      </p:sp>
      <p:graphicFrame>
        <p:nvGraphicFramePr>
          <p:cNvPr id="261207" name="Group 87"/>
          <p:cNvGraphicFramePr>
            <a:graphicFrameLocks noGrp="1"/>
          </p:cNvGraphicFramePr>
          <p:nvPr>
            <p:ph sz="half" idx="2"/>
          </p:nvPr>
        </p:nvGraphicFramePr>
        <p:xfrm>
          <a:off x="1447800" y="3200400"/>
          <a:ext cx="7239000" cy="3124200"/>
        </p:xfrm>
        <a:graphic>
          <a:graphicData uri="http://schemas.openxmlformats.org/drawingml/2006/table">
            <a:tbl>
              <a:tblPr/>
              <a:tblGrid>
                <a:gridCol w="1809750"/>
                <a:gridCol w="1809750"/>
                <a:gridCol w="1809750"/>
                <a:gridCol w="18097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Aggression toward others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Tantrums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Property Destruction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Hitting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Crying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Turning over the furniture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Leaving Area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Scratching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Whining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Writing on furniture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Swearing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Kicking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Screaming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Throwing objects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Non-compliance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Biting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Dropping to floor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endParaRPr kumimoji="1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endParaRPr kumimoji="1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Throwing objects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endParaRPr kumimoji="1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endParaRPr kumimoji="1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endParaRPr kumimoji="1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effectLst/>
                <a:latin typeface="Comic Sans MS" pitchFamily="66" charset="0"/>
              </a:rPr>
              <a:t>Defining the Behavior</a:t>
            </a:r>
          </a:p>
        </p:txBody>
      </p:sp>
      <p:graphicFrame>
        <p:nvGraphicFramePr>
          <p:cNvPr id="263211" name="Group 43"/>
          <p:cNvGraphicFramePr>
            <a:graphicFrameLocks noGrp="1"/>
          </p:cNvGraphicFramePr>
          <p:nvPr>
            <p:ph idx="1"/>
          </p:nvPr>
        </p:nvGraphicFramePr>
        <p:xfrm>
          <a:off x="1219200" y="2044700"/>
          <a:ext cx="7772400" cy="4454209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Non - Examples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Examples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Tantrum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Slaps other with open hand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Hyperactive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Walks away from area, gets out of seat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Angry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Cries loudly with a whine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Frustrated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Swipes table clear of materials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Not paying attention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Lunges off of carpet square at circle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Aggressive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Scratches hands and arms of others, bites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b="1" smtClean="0">
                <a:latin typeface="Tahoma" pitchFamily="34" charset="0"/>
              </a:rPr>
              <a:t>What events do I need to consider when I begin an intensive FBA?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80772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effectLst/>
                <a:latin typeface="Comic Sans MS" pitchFamily="66" charset="0"/>
              </a:rPr>
              <a:t>Setting Events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ffectLst/>
                <a:latin typeface="Comic Sans MS" pitchFamily="66" charset="0"/>
              </a:rPr>
              <a:t>Conditions that increase the likelihood that problem behavior will occur. They can be: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000" b="1" smtClean="0">
                <a:effectLst/>
                <a:latin typeface="Comic Sans MS" pitchFamily="66" charset="0"/>
              </a:rPr>
              <a:t>Removed in time from the behavior</a:t>
            </a:r>
            <a:r>
              <a:rPr lang="en-US" sz="2000" smtClean="0">
                <a:effectLst/>
                <a:latin typeface="Comic Sans MS" pitchFamily="66" charset="0"/>
              </a:rPr>
              <a:t> (e.g., the child wakes up late, is rushed through breakfast, and hurried out the door to daycare two hours before she refuses to clean up her toys)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000" b="1" smtClean="0">
                <a:effectLst/>
                <a:latin typeface="Comic Sans MS" pitchFamily="66" charset="0"/>
              </a:rPr>
              <a:t>In close proximity to the behavior</a:t>
            </a:r>
            <a:r>
              <a:rPr lang="en-US" sz="2000" smtClean="0">
                <a:effectLst/>
                <a:latin typeface="Comic Sans MS" pitchFamily="66" charset="0"/>
              </a:rPr>
              <a:t> (e.g., the child has a block taken from him immediately prior to hitting another child in that center; student has a bad interaction in the hallway prior to screaming at the teacher) </a:t>
            </a:r>
            <a:r>
              <a:rPr lang="en-US" sz="2000" smtClean="0">
                <a:effectLst/>
                <a:latin typeface="Comic Sans MS" pitchFamily="66" charset="0"/>
                <a:hlinkClick r:id="rId2" action="ppaction://hlinkfile"/>
              </a:rPr>
              <a:t>Example</a:t>
            </a:r>
            <a:endParaRPr lang="en-US" sz="2000" smtClean="0">
              <a:effectLst/>
              <a:latin typeface="Comic Sans MS" pitchFamily="66" charset="0"/>
            </a:endParaRP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000" b="1" smtClean="0">
                <a:effectLst/>
                <a:latin typeface="Comic Sans MS" pitchFamily="66" charset="0"/>
              </a:rPr>
              <a:t>An ongoing situation or state</a:t>
            </a:r>
            <a:r>
              <a:rPr lang="en-US" sz="2000" smtClean="0">
                <a:effectLst/>
                <a:latin typeface="Comic Sans MS" pitchFamily="66" charset="0"/>
              </a:rPr>
              <a:t> (e.g., the student is extremely fatigued due to a cold and not sleeping well the night before).</a:t>
            </a:r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6-8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rgbClr val="FF0000"/>
                </a:solidFill>
                <a:latin typeface="Tahoma" pitchFamily="34" charset="0"/>
              </a:rPr>
              <a:t>Setting Event Checklist Case Study</a:t>
            </a:r>
          </a:p>
        </p:txBody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  <p:graphicFrame>
        <p:nvGraphicFramePr>
          <p:cNvPr id="42070" name="Group 1110"/>
          <p:cNvGraphicFramePr>
            <a:graphicFrameLocks noGrp="1"/>
          </p:cNvGraphicFramePr>
          <p:nvPr/>
        </p:nvGraphicFramePr>
        <p:xfrm>
          <a:off x="1295400" y="2133600"/>
          <a:ext cx="7543800" cy="3886201"/>
        </p:xfrm>
        <a:graphic>
          <a:graphicData uri="http://schemas.openxmlformats.org/drawingml/2006/table">
            <a:tbl>
              <a:tblPr/>
              <a:tblGrid>
                <a:gridCol w="2514600"/>
                <a:gridCol w="609600"/>
                <a:gridCol w="533400"/>
                <a:gridCol w="6858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Did not sleep at least 6 hours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Does not watch TV in the morning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Did not access lunchbox at lunch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Late to school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44" name="Text Box 1096"/>
          <p:cNvSpPr txBox="1">
            <a:spLocks noChangeArrowheads="1"/>
          </p:cNvSpPr>
          <p:nvPr/>
        </p:nvSpPr>
        <p:spPr bwMode="auto">
          <a:xfrm>
            <a:off x="1524000" y="3733800"/>
            <a:ext cx="259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2400"/>
          </a:p>
        </p:txBody>
      </p:sp>
      <p:sp>
        <p:nvSpPr>
          <p:cNvPr id="2874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6-8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2438400" y="3657600"/>
            <a:ext cx="6096000" cy="2971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type="body" idx="1"/>
          </p:nvPr>
        </p:nvGraphicFramePr>
        <p:xfrm>
          <a:off x="2438400" y="3657600"/>
          <a:ext cx="6256338" cy="3200400"/>
        </p:xfrm>
        <a:graphic>
          <a:graphicData uri="http://schemas.openxmlformats.org/presentationml/2006/ole">
            <p:oleObj spid="_x0000_s1026" r:id="rId3" imgW="6255038" imgH="3200677" progId="Excel.Sheet.8">
              <p:embed/>
            </p:oleObj>
          </a:graphicData>
        </a:graphic>
      </p:graphicFrame>
      <p:graphicFrame>
        <p:nvGraphicFramePr>
          <p:cNvPr id="5" name="Group 1110"/>
          <p:cNvGraphicFramePr>
            <a:graphicFrameLocks noGrp="1"/>
          </p:cNvGraphicFramePr>
          <p:nvPr/>
        </p:nvGraphicFramePr>
        <p:xfrm>
          <a:off x="0" y="0"/>
          <a:ext cx="8610599" cy="3320340"/>
        </p:xfrm>
        <a:graphic>
          <a:graphicData uri="http://schemas.openxmlformats.org/drawingml/2006/table">
            <a:tbl>
              <a:tblPr/>
              <a:tblGrid>
                <a:gridCol w="2794000"/>
                <a:gridCol w="677333"/>
                <a:gridCol w="592667"/>
                <a:gridCol w="761999"/>
                <a:gridCol w="592667"/>
                <a:gridCol w="592667"/>
                <a:gridCol w="592667"/>
                <a:gridCol w="592667"/>
                <a:gridCol w="592667"/>
                <a:gridCol w="821265"/>
              </a:tblGrid>
              <a:tr h="4216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9/22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50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Did not sleep at least 6 hours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50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Does not watch TV in the morning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0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Did not access lunchbox at lunch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50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Late to school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9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6-8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Why did you choose to attend this workshop?</a:t>
            </a:r>
          </a:p>
          <a:p>
            <a:r>
              <a:rPr lang="en-US" dirty="0" smtClean="0">
                <a:effectLst/>
              </a:rPr>
              <a:t>What kind of conditions do you encounter in the environment that influence you behavior?</a:t>
            </a:r>
          </a:p>
          <a:p>
            <a:r>
              <a:rPr lang="en-US" dirty="0" smtClean="0">
                <a:effectLst/>
              </a:rPr>
              <a:t>Are there certain interactions with people that enhance your social skills? 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C6D17-5FD9-4B5B-856B-7AE4D3E629B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Another Example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idx="1"/>
          </p:nvPr>
        </p:nvGraphicFramePr>
        <p:xfrm>
          <a:off x="1169988" y="2438400"/>
          <a:ext cx="7772400" cy="2770188"/>
        </p:xfrm>
        <a:graphic>
          <a:graphicData uri="http://schemas.openxmlformats.org/presentationml/2006/ole">
            <p:oleObj spid="_x0000_s2050" name="Photo Editor Photo" r:id="rId3" imgW="53028571" imgH="16457143" progId="">
              <p:embed/>
            </p:oleObj>
          </a:graphicData>
        </a:graphic>
      </p:graphicFrame>
      <p:sp>
        <p:nvSpPr>
          <p:cNvPr id="20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6-8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latin typeface="Tahoma" pitchFamily="34" charset="0"/>
              </a:rPr>
              <a:t>Setting Events</a:t>
            </a:r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169988" y="1946275"/>
            <a:ext cx="6705600" cy="1841500"/>
          </a:xfrm>
        </p:spPr>
        <p:txBody>
          <a:bodyPr/>
          <a:lstStyle/>
          <a:p>
            <a:pPr eaLnBrk="1" hangingPunct="1"/>
            <a:r>
              <a:rPr lang="en-US" sz="2000" smtClean="0">
                <a:effectLst/>
                <a:latin typeface="Comic Sans MS" pitchFamily="66" charset="0"/>
              </a:rPr>
              <a:t>Bad interaction with family previous to school</a:t>
            </a:r>
          </a:p>
          <a:p>
            <a:pPr eaLnBrk="1" hangingPunct="1"/>
            <a:r>
              <a:rPr lang="en-US" sz="2000" smtClean="0">
                <a:effectLst/>
                <a:latin typeface="Comic Sans MS" pitchFamily="66" charset="0"/>
              </a:rPr>
              <a:t>Sick, Hungry, Tired</a:t>
            </a:r>
          </a:p>
          <a:p>
            <a:pPr eaLnBrk="1" hangingPunct="1"/>
            <a:r>
              <a:rPr lang="en-US" sz="2000" smtClean="0">
                <a:effectLst/>
                <a:latin typeface="Comic Sans MS" pitchFamily="66" charset="0"/>
              </a:rPr>
              <a:t>Was reprimanded in class and privilege taken away</a:t>
            </a:r>
          </a:p>
          <a:p>
            <a:pPr eaLnBrk="1" hangingPunct="1"/>
            <a:endParaRPr lang="en-US" sz="2000" smtClean="0">
              <a:effectLst/>
              <a:latin typeface="Comic Sans MS" pitchFamily="66" charset="0"/>
            </a:endParaRPr>
          </a:p>
          <a:p>
            <a:pPr eaLnBrk="1" hangingPunct="1"/>
            <a:endParaRPr lang="en-US" sz="1800" smtClean="0">
              <a:effectLst/>
              <a:latin typeface="Comic Sans MS" pitchFamily="66" charset="0"/>
            </a:endParaRPr>
          </a:p>
        </p:txBody>
      </p:sp>
      <p:graphicFrame>
        <p:nvGraphicFramePr>
          <p:cNvPr id="114692" name="Group 1028"/>
          <p:cNvGraphicFramePr>
            <a:graphicFrameLocks noGrp="1"/>
          </p:cNvGraphicFramePr>
          <p:nvPr>
            <p:ph sz="half" idx="2"/>
          </p:nvPr>
        </p:nvGraphicFramePr>
        <p:xfrm>
          <a:off x="1219200" y="4267200"/>
          <a:ext cx="7543800" cy="2401888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Advantages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Disadvantages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9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Identifies events that may influence whether or not a behavior will occur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No information regarding function, or frequency of behavior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Helps identify sources of variability in the child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 pitchFamily="18" charset="0"/>
                        </a:rPr>
                        <a:t>’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 performance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No information on history or prior intervention outcomes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39000" y="6248400"/>
            <a:ext cx="1905000" cy="457200"/>
          </a:xfrm>
          <a:noFill/>
        </p:spPr>
        <p:txBody>
          <a:bodyPr/>
          <a:lstStyle/>
          <a:p>
            <a:r>
              <a:rPr lang="en-US" smtClean="0"/>
              <a:t>6-8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Motivation Assessment Scale</a:t>
            </a:r>
          </a:p>
        </p:txBody>
      </p:sp>
      <p:sp>
        <p:nvSpPr>
          <p:cNvPr id="30723" name="Rectangle 2051"/>
          <p:cNvSpPr>
            <a:spLocks noGrp="1" noChangeArrowheads="1"/>
          </p:cNvSpPr>
          <p:nvPr>
            <p:ph type="body" sz="half" idx="1"/>
          </p:nvPr>
        </p:nvSpPr>
        <p:spPr>
          <a:xfrm>
            <a:off x="1169988" y="1946275"/>
            <a:ext cx="7391400" cy="1308100"/>
          </a:xfrm>
        </p:spPr>
        <p:txBody>
          <a:bodyPr/>
          <a:lstStyle/>
          <a:p>
            <a:pPr marL="452438" indent="-227013" eaLnBrk="1" hangingPunct="1"/>
            <a:r>
              <a:rPr lang="en-US" sz="1800" smtClean="0">
                <a:effectLst/>
                <a:latin typeface="Comic Sans MS" pitchFamily="66" charset="0"/>
              </a:rPr>
              <a:t>A 16-item survey that assists in developing a hypothesis about the function of the problem behavior</a:t>
            </a:r>
          </a:p>
          <a:p>
            <a:pPr marL="452438" indent="-227013" eaLnBrk="1" hangingPunct="1">
              <a:buFont typeface="Wingdings" pitchFamily="2" charset="2"/>
              <a:buNone/>
            </a:pPr>
            <a:endParaRPr lang="en-US" sz="2000" smtClean="0">
              <a:effectLst/>
              <a:latin typeface="Comic Sans MS" pitchFamily="66" charset="0"/>
            </a:endParaRPr>
          </a:p>
          <a:p>
            <a:pPr marL="452438" indent="-227013" eaLnBrk="1" hangingPunct="1">
              <a:buFont typeface="Wingdings" pitchFamily="2" charset="2"/>
              <a:buNone/>
            </a:pPr>
            <a:r>
              <a:rPr lang="en-US" sz="2400" smtClean="0">
                <a:effectLst/>
              </a:rPr>
              <a:t>http://www.monacoassociates.com/mas/index.html</a:t>
            </a:r>
          </a:p>
        </p:txBody>
      </p:sp>
      <p:graphicFrame>
        <p:nvGraphicFramePr>
          <p:cNvPr id="121883" name="Group 2075"/>
          <p:cNvGraphicFramePr>
            <a:graphicFrameLocks noGrp="1"/>
          </p:cNvGraphicFramePr>
          <p:nvPr>
            <p:ph sz="half" idx="2"/>
          </p:nvPr>
        </p:nvGraphicFramePr>
        <p:xfrm>
          <a:off x="1219200" y="3657600"/>
          <a:ext cx="7543800" cy="2667000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Advantages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Disadvantages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Easy and quick to use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Information may or may not be reliable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Easy to understand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Provides information regarding developing a hypothesis for the function of the behavior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9-10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723900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ahoma" pitchFamily="34" charset="0"/>
              </a:rPr>
              <a:t>Motivation Assessment Scale</a:t>
            </a:r>
          </a:p>
        </p:txBody>
      </p:sp>
      <p:sp>
        <p:nvSpPr>
          <p:cNvPr id="31747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169988" y="1958975"/>
            <a:ext cx="7467600" cy="914400"/>
          </a:xfrm>
        </p:spPr>
        <p:txBody>
          <a:bodyPr/>
          <a:lstStyle/>
          <a:p>
            <a:pPr eaLnBrk="1" hangingPunct="1"/>
            <a:endParaRPr lang="en-US" sz="1800" smtClean="0">
              <a:effectLst/>
              <a:latin typeface="Comic Sans MS" pitchFamily="66" charset="0"/>
            </a:endParaRPr>
          </a:p>
          <a:p>
            <a:pPr eaLnBrk="1" hangingPunct="1"/>
            <a:endParaRPr lang="en-US" sz="1800" smtClean="0">
              <a:effectLst/>
              <a:latin typeface="Comic Sans MS" pitchFamily="66" charset="0"/>
            </a:endParaRPr>
          </a:p>
        </p:txBody>
      </p:sp>
      <p:graphicFrame>
        <p:nvGraphicFramePr>
          <p:cNvPr id="115716" name="Group 1028"/>
          <p:cNvGraphicFramePr>
            <a:graphicFrameLocks noGrp="1"/>
          </p:cNvGraphicFramePr>
          <p:nvPr/>
        </p:nvGraphicFramePr>
        <p:xfrm>
          <a:off x="1143000" y="1828800"/>
          <a:ext cx="7772400" cy="3602736"/>
        </p:xfrm>
        <a:graphic>
          <a:graphicData uri="http://schemas.openxmlformats.org/drawingml/2006/table">
            <a:tbl>
              <a:tblPr/>
              <a:tblGrid>
                <a:gridCol w="3124200"/>
                <a:gridCol w="762000"/>
                <a:gridCol w="838200"/>
                <a:gridCol w="685800"/>
                <a:gridCol w="762000"/>
                <a:gridCol w="762000"/>
                <a:gridCol w="838200"/>
              </a:tblGrid>
              <a:tr h="542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Questions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Seldom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Half Time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Usually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Always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Would the behavior occur continuously if this child was left alone for long periods of time?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Seldom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Half Time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Usually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Always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Does the behavior occur following a command to perform a difficult task?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Seldom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Half Time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Usually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Always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Does the behavior occur when you are talking to other persons in the room?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Seldom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Half Time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Usually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Always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Does the behavior ever occur to get a toy, food, or game that he or she has been told that he she can’t have?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Never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Seldom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Half Time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Usually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Almost Always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9-10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Interviews</a:t>
            </a:r>
          </a:p>
        </p:txBody>
      </p:sp>
      <p:sp>
        <p:nvSpPr>
          <p:cNvPr id="32771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169988" y="1946275"/>
            <a:ext cx="7391400" cy="13081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2000" smtClean="0">
                <a:effectLst/>
                <a:latin typeface="Comic Sans MS" pitchFamily="66" charset="0"/>
              </a:rPr>
              <a:t>An interview that describes the problem behavior and identifies physical and environmental factors that reliably result in the problem behavior.</a:t>
            </a:r>
          </a:p>
        </p:txBody>
      </p:sp>
      <p:graphicFrame>
        <p:nvGraphicFramePr>
          <p:cNvPr id="116740" name="Group 1028"/>
          <p:cNvGraphicFramePr>
            <a:graphicFrameLocks noGrp="1"/>
          </p:cNvGraphicFramePr>
          <p:nvPr>
            <p:ph sz="half" idx="2"/>
          </p:nvPr>
        </p:nvGraphicFramePr>
        <p:xfrm>
          <a:off x="1219200" y="3240088"/>
          <a:ext cx="7543800" cy="2932113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Advantages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Disadvantages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Provides information of potential function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Assessment is time consuming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Provides information of possible setting events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Information may or may not be reliable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Provides information regarding resources for developing a positive behavior support plan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11-13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Interview Information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000" smtClean="0">
                <a:effectLst/>
                <a:latin typeface="Comic Sans MS" pitchFamily="66" charset="0"/>
              </a:rPr>
              <a:t>What exactly does the behavior look like?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smtClean="0">
                <a:effectLst/>
                <a:latin typeface="Comic Sans MS" pitchFamily="66" charset="0"/>
              </a:rPr>
              <a:t>What do you think is the function of the behavior?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smtClean="0">
                <a:effectLst/>
                <a:latin typeface="Comic Sans MS" pitchFamily="66" charset="0"/>
              </a:rPr>
              <a:t>What events/situations predict the behavior?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smtClean="0">
                <a:effectLst/>
                <a:latin typeface="Comic Sans MS" pitchFamily="66" charset="0"/>
              </a:rPr>
              <a:t>What are the learning characteristics?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smtClean="0">
                <a:effectLst/>
                <a:latin typeface="Comic Sans MS" pitchFamily="66" charset="0"/>
              </a:rPr>
              <a:t>What does the child like or not like?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smtClean="0">
                <a:effectLst/>
                <a:latin typeface="Comic Sans MS" pitchFamily="66" charset="0"/>
              </a:rPr>
              <a:t>How does the child communicate needs, wants, etc.?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smtClean="0">
                <a:effectLst/>
                <a:latin typeface="Comic Sans MS" pitchFamily="66" charset="0"/>
              </a:rPr>
              <a:t>What are some of the other factors (e.g., medical, schedule) that may influence behavior?</a:t>
            </a:r>
          </a:p>
        </p:txBody>
      </p:sp>
      <p:sp>
        <p:nvSpPr>
          <p:cNvPr id="337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11-13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Scatterplot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69988" y="1946275"/>
            <a:ext cx="7543800" cy="1460500"/>
          </a:xfrm>
        </p:spPr>
        <p:txBody>
          <a:bodyPr/>
          <a:lstStyle/>
          <a:p>
            <a:pPr eaLnBrk="1" hangingPunct="1"/>
            <a:r>
              <a:rPr lang="en-US" sz="2000" smtClean="0">
                <a:effectLst/>
                <a:latin typeface="Comic Sans MS" pitchFamily="66" charset="0"/>
              </a:rPr>
              <a:t>An interval recording system that assists in determining if patterns of problem behavior exist during specific time periods</a:t>
            </a:r>
          </a:p>
        </p:txBody>
      </p:sp>
      <p:graphicFrame>
        <p:nvGraphicFramePr>
          <p:cNvPr id="118788" name="Group 4"/>
          <p:cNvGraphicFramePr>
            <a:graphicFrameLocks noGrp="1"/>
          </p:cNvGraphicFramePr>
          <p:nvPr>
            <p:ph sz="half" idx="2"/>
          </p:nvPr>
        </p:nvGraphicFramePr>
        <p:xfrm>
          <a:off x="1219200" y="3200400"/>
          <a:ext cx="7543800" cy="2779714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Advantages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Disadvantages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9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Pinpoints the time periods in which the behavior is likely and unlikely to occur.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Little information on setting events, environmental influences, or antecedents and consequences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8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Quick to complete and interpret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No information on prior interventions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Assist in identifying functions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8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14-16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Scatterplot Form</a:t>
            </a:r>
          </a:p>
        </p:txBody>
      </p:sp>
      <p:sp>
        <p:nvSpPr>
          <p:cNvPr id="37891" name="Rectangle 1027"/>
          <p:cNvSpPr>
            <a:spLocks noChangeArrowheads="1"/>
          </p:cNvSpPr>
          <p:nvPr/>
        </p:nvSpPr>
        <p:spPr bwMode="auto">
          <a:xfrm>
            <a:off x="1524000" y="2971800"/>
            <a:ext cx="701040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 sz="2400"/>
          </a:p>
        </p:txBody>
      </p:sp>
      <p:sp>
        <p:nvSpPr>
          <p:cNvPr id="37892" name="Line 1028"/>
          <p:cNvSpPr>
            <a:spLocks noChangeShapeType="1"/>
          </p:cNvSpPr>
          <p:nvPr/>
        </p:nvSpPr>
        <p:spPr bwMode="auto">
          <a:xfrm>
            <a:off x="37338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1029"/>
          <p:cNvSpPr>
            <a:spLocks noChangeShapeType="1"/>
          </p:cNvSpPr>
          <p:nvPr/>
        </p:nvSpPr>
        <p:spPr bwMode="auto">
          <a:xfrm>
            <a:off x="54102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1030"/>
          <p:cNvSpPr>
            <a:spLocks noChangeShapeType="1"/>
          </p:cNvSpPr>
          <p:nvPr/>
        </p:nvSpPr>
        <p:spPr bwMode="auto">
          <a:xfrm>
            <a:off x="66294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Line 1031"/>
          <p:cNvSpPr>
            <a:spLocks noChangeShapeType="1"/>
          </p:cNvSpPr>
          <p:nvPr/>
        </p:nvSpPr>
        <p:spPr bwMode="auto">
          <a:xfrm>
            <a:off x="48006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6" name="Line 1032"/>
          <p:cNvSpPr>
            <a:spLocks noChangeShapeType="1"/>
          </p:cNvSpPr>
          <p:nvPr/>
        </p:nvSpPr>
        <p:spPr bwMode="auto">
          <a:xfrm>
            <a:off x="72390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Line 1033"/>
          <p:cNvSpPr>
            <a:spLocks noChangeShapeType="1"/>
          </p:cNvSpPr>
          <p:nvPr/>
        </p:nvSpPr>
        <p:spPr bwMode="auto">
          <a:xfrm>
            <a:off x="60198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34"/>
          <p:cNvSpPr>
            <a:spLocks noChangeShapeType="1"/>
          </p:cNvSpPr>
          <p:nvPr/>
        </p:nvSpPr>
        <p:spPr bwMode="auto">
          <a:xfrm>
            <a:off x="42672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035"/>
          <p:cNvSpPr>
            <a:spLocks noChangeShapeType="1"/>
          </p:cNvSpPr>
          <p:nvPr/>
        </p:nvSpPr>
        <p:spPr bwMode="auto">
          <a:xfrm>
            <a:off x="78486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036"/>
          <p:cNvSpPr>
            <a:spLocks noChangeShapeType="1"/>
          </p:cNvSpPr>
          <p:nvPr/>
        </p:nvSpPr>
        <p:spPr bwMode="auto">
          <a:xfrm>
            <a:off x="1524000" y="4038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037"/>
          <p:cNvSpPr>
            <a:spLocks noChangeShapeType="1"/>
          </p:cNvSpPr>
          <p:nvPr/>
        </p:nvSpPr>
        <p:spPr bwMode="auto">
          <a:xfrm>
            <a:off x="1524000" y="4800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038"/>
          <p:cNvSpPr>
            <a:spLocks noChangeShapeType="1"/>
          </p:cNvSpPr>
          <p:nvPr/>
        </p:nvSpPr>
        <p:spPr bwMode="auto">
          <a:xfrm>
            <a:off x="1524000" y="4419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039"/>
          <p:cNvSpPr>
            <a:spLocks noChangeShapeType="1"/>
          </p:cNvSpPr>
          <p:nvPr/>
        </p:nvSpPr>
        <p:spPr bwMode="auto">
          <a:xfrm>
            <a:off x="1524000" y="5181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040"/>
          <p:cNvSpPr>
            <a:spLocks noChangeShapeType="1"/>
          </p:cNvSpPr>
          <p:nvPr/>
        </p:nvSpPr>
        <p:spPr bwMode="auto">
          <a:xfrm>
            <a:off x="1524000" y="3657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041"/>
          <p:cNvSpPr>
            <a:spLocks noChangeShapeType="1"/>
          </p:cNvSpPr>
          <p:nvPr/>
        </p:nvSpPr>
        <p:spPr bwMode="auto">
          <a:xfrm>
            <a:off x="1524000" y="3276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Text Box 1042"/>
          <p:cNvSpPr txBox="1">
            <a:spLocks noChangeArrowheads="1"/>
          </p:cNvSpPr>
          <p:nvPr/>
        </p:nvSpPr>
        <p:spPr bwMode="auto">
          <a:xfrm>
            <a:off x="1676400" y="2895600"/>
            <a:ext cx="16192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Time/Activity</a:t>
            </a:r>
            <a:endParaRPr lang="en-US" sz="2400"/>
          </a:p>
        </p:txBody>
      </p:sp>
      <p:sp>
        <p:nvSpPr>
          <p:cNvPr id="37907" name="Rectangle 1043"/>
          <p:cNvSpPr>
            <a:spLocks noChangeArrowheads="1"/>
          </p:cNvSpPr>
          <p:nvPr/>
        </p:nvSpPr>
        <p:spPr bwMode="auto">
          <a:xfrm>
            <a:off x="16002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8" name="Rectangle 1044"/>
          <p:cNvSpPr>
            <a:spLocks noChangeArrowheads="1"/>
          </p:cNvSpPr>
          <p:nvPr/>
        </p:nvSpPr>
        <p:spPr bwMode="auto">
          <a:xfrm>
            <a:off x="53340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9" name="Rectangle 1045"/>
          <p:cNvSpPr>
            <a:spLocks noChangeArrowheads="1"/>
          </p:cNvSpPr>
          <p:nvPr/>
        </p:nvSpPr>
        <p:spPr bwMode="auto">
          <a:xfrm>
            <a:off x="35052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1046"/>
          <p:cNvSpPr>
            <a:spLocks noChangeArrowheads="1"/>
          </p:cNvSpPr>
          <p:nvPr/>
        </p:nvSpPr>
        <p:spPr bwMode="auto">
          <a:xfrm>
            <a:off x="7162800" y="2514600"/>
            <a:ext cx="304800" cy="2286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1" name="Line 1047"/>
          <p:cNvSpPr>
            <a:spLocks noChangeShapeType="1"/>
          </p:cNvSpPr>
          <p:nvPr/>
        </p:nvSpPr>
        <p:spPr bwMode="auto">
          <a:xfrm>
            <a:off x="19812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2" name="Line 1048"/>
          <p:cNvSpPr>
            <a:spLocks noChangeShapeType="1"/>
          </p:cNvSpPr>
          <p:nvPr/>
        </p:nvSpPr>
        <p:spPr bwMode="auto">
          <a:xfrm>
            <a:off x="75438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Line 1049"/>
          <p:cNvSpPr>
            <a:spLocks noChangeShapeType="1"/>
          </p:cNvSpPr>
          <p:nvPr/>
        </p:nvSpPr>
        <p:spPr bwMode="auto">
          <a:xfrm>
            <a:off x="57150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4" name="Line 1050"/>
          <p:cNvSpPr>
            <a:spLocks noChangeShapeType="1"/>
          </p:cNvSpPr>
          <p:nvPr/>
        </p:nvSpPr>
        <p:spPr bwMode="auto">
          <a:xfrm>
            <a:off x="38862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5" name="Line 1051"/>
          <p:cNvSpPr>
            <a:spLocks noChangeShapeType="1"/>
          </p:cNvSpPr>
          <p:nvPr/>
        </p:nvSpPr>
        <p:spPr bwMode="auto">
          <a:xfrm>
            <a:off x="35052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Line 1052"/>
          <p:cNvSpPr>
            <a:spLocks noChangeShapeType="1"/>
          </p:cNvSpPr>
          <p:nvPr/>
        </p:nvSpPr>
        <p:spPr bwMode="auto">
          <a:xfrm>
            <a:off x="53340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7" name="Line 1053"/>
          <p:cNvSpPr>
            <a:spLocks noChangeShapeType="1"/>
          </p:cNvSpPr>
          <p:nvPr/>
        </p:nvSpPr>
        <p:spPr bwMode="auto">
          <a:xfrm flipH="1">
            <a:off x="53340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8" name="Rectangle 1054"/>
          <p:cNvSpPr>
            <a:spLocks noChangeArrowheads="1"/>
          </p:cNvSpPr>
          <p:nvPr/>
        </p:nvSpPr>
        <p:spPr bwMode="auto">
          <a:xfrm>
            <a:off x="1752600" y="3352800"/>
            <a:ext cx="10779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8:00 - 8:20</a:t>
            </a:r>
          </a:p>
        </p:txBody>
      </p:sp>
      <p:sp>
        <p:nvSpPr>
          <p:cNvPr id="119839" name="Rectangle 1055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endParaRPr lang="en-US" sz="2000" smtClean="0"/>
          </a:p>
        </p:txBody>
      </p:sp>
      <p:sp>
        <p:nvSpPr>
          <p:cNvPr id="37920" name="Text Box 1056"/>
          <p:cNvSpPr txBox="1">
            <a:spLocks noChangeArrowheads="1"/>
          </p:cNvSpPr>
          <p:nvPr/>
        </p:nvSpPr>
        <p:spPr bwMode="auto">
          <a:xfrm>
            <a:off x="1752600" y="3733800"/>
            <a:ext cx="10779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8:20 - 8:35</a:t>
            </a:r>
            <a:endParaRPr lang="en-US" sz="2400"/>
          </a:p>
        </p:txBody>
      </p:sp>
      <p:sp>
        <p:nvSpPr>
          <p:cNvPr id="37921" name="Text Box 1057"/>
          <p:cNvSpPr txBox="1">
            <a:spLocks noChangeArrowheads="1"/>
          </p:cNvSpPr>
          <p:nvPr/>
        </p:nvSpPr>
        <p:spPr bwMode="auto">
          <a:xfrm>
            <a:off x="1752600" y="4114800"/>
            <a:ext cx="10779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8:35 - 9:15</a:t>
            </a:r>
            <a:endParaRPr lang="en-US" sz="2400"/>
          </a:p>
        </p:txBody>
      </p:sp>
      <p:sp>
        <p:nvSpPr>
          <p:cNvPr id="37922" name="Text Box 1058"/>
          <p:cNvSpPr txBox="1">
            <a:spLocks noChangeArrowheads="1"/>
          </p:cNvSpPr>
          <p:nvPr/>
        </p:nvSpPr>
        <p:spPr bwMode="auto">
          <a:xfrm>
            <a:off x="1752600" y="4495800"/>
            <a:ext cx="10779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9:20 - 9:35</a:t>
            </a:r>
            <a:endParaRPr lang="en-US" sz="2400"/>
          </a:p>
        </p:txBody>
      </p:sp>
      <p:sp>
        <p:nvSpPr>
          <p:cNvPr id="37923" name="Text Box 1059"/>
          <p:cNvSpPr txBox="1">
            <a:spLocks noChangeArrowheads="1"/>
          </p:cNvSpPr>
          <p:nvPr/>
        </p:nvSpPr>
        <p:spPr bwMode="auto">
          <a:xfrm>
            <a:off x="1752600" y="4876800"/>
            <a:ext cx="10779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9:35 - 9:55</a:t>
            </a:r>
            <a:endParaRPr lang="en-US" sz="2400"/>
          </a:p>
        </p:txBody>
      </p:sp>
      <p:sp>
        <p:nvSpPr>
          <p:cNvPr id="37924" name="Text Box 1060"/>
          <p:cNvSpPr txBox="1">
            <a:spLocks noChangeArrowheads="1"/>
          </p:cNvSpPr>
          <p:nvPr/>
        </p:nvSpPr>
        <p:spPr bwMode="auto">
          <a:xfrm>
            <a:off x="1752600" y="5181600"/>
            <a:ext cx="117951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9:55 - 10:30</a:t>
            </a:r>
            <a:endParaRPr lang="en-US" sz="2400"/>
          </a:p>
        </p:txBody>
      </p:sp>
      <p:sp>
        <p:nvSpPr>
          <p:cNvPr id="37925" name="Line 1061"/>
          <p:cNvSpPr>
            <a:spLocks noChangeShapeType="1"/>
          </p:cNvSpPr>
          <p:nvPr/>
        </p:nvSpPr>
        <p:spPr bwMode="auto">
          <a:xfrm>
            <a:off x="3733800" y="3276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6" name="Line 1062"/>
          <p:cNvSpPr>
            <a:spLocks noChangeShapeType="1"/>
          </p:cNvSpPr>
          <p:nvPr/>
        </p:nvSpPr>
        <p:spPr bwMode="auto">
          <a:xfrm flipV="1">
            <a:off x="3733800" y="3276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7" name="Line 1063"/>
          <p:cNvSpPr>
            <a:spLocks noChangeShapeType="1"/>
          </p:cNvSpPr>
          <p:nvPr/>
        </p:nvSpPr>
        <p:spPr bwMode="auto">
          <a:xfrm>
            <a:off x="37338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Line 1064"/>
          <p:cNvSpPr>
            <a:spLocks noChangeShapeType="1"/>
          </p:cNvSpPr>
          <p:nvPr/>
        </p:nvSpPr>
        <p:spPr bwMode="auto">
          <a:xfrm>
            <a:off x="3733800" y="4800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9" name="Rectangle 1065"/>
          <p:cNvSpPr>
            <a:spLocks noChangeArrowheads="1"/>
          </p:cNvSpPr>
          <p:nvPr/>
        </p:nvSpPr>
        <p:spPr bwMode="auto">
          <a:xfrm>
            <a:off x="4267200" y="3276600"/>
            <a:ext cx="5334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30" name="Line 1066"/>
          <p:cNvSpPr>
            <a:spLocks noChangeShapeType="1"/>
          </p:cNvSpPr>
          <p:nvPr/>
        </p:nvSpPr>
        <p:spPr bwMode="auto">
          <a:xfrm>
            <a:off x="4800600" y="32766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Line 1067"/>
          <p:cNvSpPr>
            <a:spLocks noChangeShapeType="1"/>
          </p:cNvSpPr>
          <p:nvPr/>
        </p:nvSpPr>
        <p:spPr bwMode="auto">
          <a:xfrm>
            <a:off x="42672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32" name="Line 1068"/>
          <p:cNvSpPr>
            <a:spLocks noChangeShapeType="1"/>
          </p:cNvSpPr>
          <p:nvPr/>
        </p:nvSpPr>
        <p:spPr bwMode="auto">
          <a:xfrm>
            <a:off x="4800600" y="48006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33" name="Text Box 1069"/>
          <p:cNvSpPr txBox="1">
            <a:spLocks noChangeArrowheads="1"/>
          </p:cNvSpPr>
          <p:nvPr/>
        </p:nvSpPr>
        <p:spPr bwMode="auto">
          <a:xfrm>
            <a:off x="3946525" y="2327275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1</a:t>
            </a:r>
          </a:p>
        </p:txBody>
      </p:sp>
      <p:sp>
        <p:nvSpPr>
          <p:cNvPr id="37934" name="Text Box 1070"/>
          <p:cNvSpPr txBox="1">
            <a:spLocks noChangeArrowheads="1"/>
          </p:cNvSpPr>
          <p:nvPr/>
        </p:nvSpPr>
        <p:spPr bwMode="auto">
          <a:xfrm>
            <a:off x="5699125" y="2327275"/>
            <a:ext cx="742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2 - 3</a:t>
            </a:r>
          </a:p>
        </p:txBody>
      </p:sp>
      <p:sp>
        <p:nvSpPr>
          <p:cNvPr id="37935" name="Text Box 1071"/>
          <p:cNvSpPr txBox="1">
            <a:spLocks noChangeArrowheads="1"/>
          </p:cNvSpPr>
          <p:nvPr/>
        </p:nvSpPr>
        <p:spPr bwMode="auto">
          <a:xfrm>
            <a:off x="7527925" y="2327275"/>
            <a:ext cx="584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&gt; 3</a:t>
            </a:r>
          </a:p>
        </p:txBody>
      </p:sp>
      <p:sp>
        <p:nvSpPr>
          <p:cNvPr id="37936" name="Text Box 1072"/>
          <p:cNvSpPr txBox="1">
            <a:spLocks noChangeArrowheads="1"/>
          </p:cNvSpPr>
          <p:nvPr/>
        </p:nvSpPr>
        <p:spPr bwMode="auto">
          <a:xfrm>
            <a:off x="3733800" y="2971800"/>
            <a:ext cx="5000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9/12</a:t>
            </a:r>
            <a:endParaRPr lang="en-US" sz="2400"/>
          </a:p>
        </p:txBody>
      </p:sp>
      <p:sp>
        <p:nvSpPr>
          <p:cNvPr id="37937" name="Text Box 1073"/>
          <p:cNvSpPr txBox="1">
            <a:spLocks noChangeArrowheads="1"/>
          </p:cNvSpPr>
          <p:nvPr/>
        </p:nvSpPr>
        <p:spPr bwMode="auto">
          <a:xfrm>
            <a:off x="4267200" y="2971800"/>
            <a:ext cx="5000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9/13</a:t>
            </a:r>
            <a:endParaRPr lang="en-US" sz="2400"/>
          </a:p>
        </p:txBody>
      </p:sp>
      <p:sp>
        <p:nvSpPr>
          <p:cNvPr id="37938" name="Text Box 1074"/>
          <p:cNvSpPr txBox="1">
            <a:spLocks noChangeArrowheads="1"/>
          </p:cNvSpPr>
          <p:nvPr/>
        </p:nvSpPr>
        <p:spPr bwMode="auto">
          <a:xfrm>
            <a:off x="4876800" y="2971800"/>
            <a:ext cx="5000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9/14</a:t>
            </a:r>
            <a:endParaRPr lang="en-US" sz="2400"/>
          </a:p>
        </p:txBody>
      </p:sp>
      <p:sp>
        <p:nvSpPr>
          <p:cNvPr id="37939" name="Text Box 1075"/>
          <p:cNvSpPr txBox="1">
            <a:spLocks noChangeArrowheads="1"/>
          </p:cNvSpPr>
          <p:nvPr/>
        </p:nvSpPr>
        <p:spPr bwMode="auto">
          <a:xfrm>
            <a:off x="1965325" y="2327275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0</a:t>
            </a:r>
          </a:p>
        </p:txBody>
      </p:sp>
      <p:sp>
        <p:nvSpPr>
          <p:cNvPr id="37940" name="Slide Number Placeholder 5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14-16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err="1" smtClean="0">
                <a:latin typeface="Tahoma" pitchFamily="34" charset="0"/>
              </a:rPr>
              <a:t>Scatterplot</a:t>
            </a:r>
            <a:r>
              <a:rPr lang="en-US" sz="3600" b="1" dirty="0" smtClean="0">
                <a:latin typeface="Tahoma" pitchFamily="34" charset="0"/>
              </a:rPr>
              <a:t> Form</a:t>
            </a:r>
          </a:p>
        </p:txBody>
      </p:sp>
      <p:sp>
        <p:nvSpPr>
          <p:cNvPr id="38915" name="Rectangle 1027"/>
          <p:cNvSpPr>
            <a:spLocks noChangeArrowheads="1"/>
          </p:cNvSpPr>
          <p:nvPr/>
        </p:nvSpPr>
        <p:spPr bwMode="auto">
          <a:xfrm>
            <a:off x="1524000" y="2971800"/>
            <a:ext cx="701040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 sz="2400"/>
          </a:p>
        </p:txBody>
      </p:sp>
      <p:sp>
        <p:nvSpPr>
          <p:cNvPr id="38916" name="Line 1028"/>
          <p:cNvSpPr>
            <a:spLocks noChangeShapeType="1"/>
          </p:cNvSpPr>
          <p:nvPr/>
        </p:nvSpPr>
        <p:spPr bwMode="auto">
          <a:xfrm>
            <a:off x="37338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1029"/>
          <p:cNvSpPr>
            <a:spLocks noChangeShapeType="1"/>
          </p:cNvSpPr>
          <p:nvPr/>
        </p:nvSpPr>
        <p:spPr bwMode="auto">
          <a:xfrm>
            <a:off x="54102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Line 1030"/>
          <p:cNvSpPr>
            <a:spLocks noChangeShapeType="1"/>
          </p:cNvSpPr>
          <p:nvPr/>
        </p:nvSpPr>
        <p:spPr bwMode="auto">
          <a:xfrm>
            <a:off x="66294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Line 1031"/>
          <p:cNvSpPr>
            <a:spLocks noChangeShapeType="1"/>
          </p:cNvSpPr>
          <p:nvPr/>
        </p:nvSpPr>
        <p:spPr bwMode="auto">
          <a:xfrm>
            <a:off x="48006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Line 1032"/>
          <p:cNvSpPr>
            <a:spLocks noChangeShapeType="1"/>
          </p:cNvSpPr>
          <p:nvPr/>
        </p:nvSpPr>
        <p:spPr bwMode="auto">
          <a:xfrm>
            <a:off x="72390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Line 1033"/>
          <p:cNvSpPr>
            <a:spLocks noChangeShapeType="1"/>
          </p:cNvSpPr>
          <p:nvPr/>
        </p:nvSpPr>
        <p:spPr bwMode="auto">
          <a:xfrm>
            <a:off x="60198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Line 1034"/>
          <p:cNvSpPr>
            <a:spLocks noChangeShapeType="1"/>
          </p:cNvSpPr>
          <p:nvPr/>
        </p:nvSpPr>
        <p:spPr bwMode="auto">
          <a:xfrm>
            <a:off x="42672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Line 1035"/>
          <p:cNvSpPr>
            <a:spLocks noChangeShapeType="1"/>
          </p:cNvSpPr>
          <p:nvPr/>
        </p:nvSpPr>
        <p:spPr bwMode="auto">
          <a:xfrm>
            <a:off x="78486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Line 1036"/>
          <p:cNvSpPr>
            <a:spLocks noChangeShapeType="1"/>
          </p:cNvSpPr>
          <p:nvPr/>
        </p:nvSpPr>
        <p:spPr bwMode="auto">
          <a:xfrm>
            <a:off x="1524000" y="4038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5" name="Line 1037"/>
          <p:cNvSpPr>
            <a:spLocks noChangeShapeType="1"/>
          </p:cNvSpPr>
          <p:nvPr/>
        </p:nvSpPr>
        <p:spPr bwMode="auto">
          <a:xfrm>
            <a:off x="1524000" y="4800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6" name="Line 1038"/>
          <p:cNvSpPr>
            <a:spLocks noChangeShapeType="1"/>
          </p:cNvSpPr>
          <p:nvPr/>
        </p:nvSpPr>
        <p:spPr bwMode="auto">
          <a:xfrm>
            <a:off x="1524000" y="4419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7" name="Line 1039"/>
          <p:cNvSpPr>
            <a:spLocks noChangeShapeType="1"/>
          </p:cNvSpPr>
          <p:nvPr/>
        </p:nvSpPr>
        <p:spPr bwMode="auto">
          <a:xfrm>
            <a:off x="1524000" y="5181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Line 1040"/>
          <p:cNvSpPr>
            <a:spLocks noChangeShapeType="1"/>
          </p:cNvSpPr>
          <p:nvPr/>
        </p:nvSpPr>
        <p:spPr bwMode="auto">
          <a:xfrm>
            <a:off x="1524000" y="3657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9" name="Line 1041"/>
          <p:cNvSpPr>
            <a:spLocks noChangeShapeType="1"/>
          </p:cNvSpPr>
          <p:nvPr/>
        </p:nvSpPr>
        <p:spPr bwMode="auto">
          <a:xfrm>
            <a:off x="1524000" y="3276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0" name="Text Box 1042"/>
          <p:cNvSpPr txBox="1">
            <a:spLocks noChangeArrowheads="1"/>
          </p:cNvSpPr>
          <p:nvPr/>
        </p:nvSpPr>
        <p:spPr bwMode="auto">
          <a:xfrm>
            <a:off x="1676400" y="2895600"/>
            <a:ext cx="16192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Time/Activity</a:t>
            </a:r>
            <a:endParaRPr lang="en-US" sz="2400"/>
          </a:p>
        </p:txBody>
      </p:sp>
      <p:sp>
        <p:nvSpPr>
          <p:cNvPr id="38931" name="Rectangle 1043"/>
          <p:cNvSpPr>
            <a:spLocks noChangeArrowheads="1"/>
          </p:cNvSpPr>
          <p:nvPr/>
        </p:nvSpPr>
        <p:spPr bwMode="auto">
          <a:xfrm>
            <a:off x="16002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2" name="Rectangle 1044"/>
          <p:cNvSpPr>
            <a:spLocks noChangeArrowheads="1"/>
          </p:cNvSpPr>
          <p:nvPr/>
        </p:nvSpPr>
        <p:spPr bwMode="auto">
          <a:xfrm>
            <a:off x="53340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3" name="Rectangle 1045"/>
          <p:cNvSpPr>
            <a:spLocks noChangeArrowheads="1"/>
          </p:cNvSpPr>
          <p:nvPr/>
        </p:nvSpPr>
        <p:spPr bwMode="auto">
          <a:xfrm>
            <a:off x="35052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4" name="Rectangle 1046"/>
          <p:cNvSpPr>
            <a:spLocks noChangeArrowheads="1"/>
          </p:cNvSpPr>
          <p:nvPr/>
        </p:nvSpPr>
        <p:spPr bwMode="auto">
          <a:xfrm>
            <a:off x="7162800" y="2514600"/>
            <a:ext cx="304800" cy="2286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5" name="Line 1047"/>
          <p:cNvSpPr>
            <a:spLocks noChangeShapeType="1"/>
          </p:cNvSpPr>
          <p:nvPr/>
        </p:nvSpPr>
        <p:spPr bwMode="auto">
          <a:xfrm>
            <a:off x="19812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6" name="Line 1048"/>
          <p:cNvSpPr>
            <a:spLocks noChangeShapeType="1"/>
          </p:cNvSpPr>
          <p:nvPr/>
        </p:nvSpPr>
        <p:spPr bwMode="auto">
          <a:xfrm>
            <a:off x="75438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7" name="Line 1049"/>
          <p:cNvSpPr>
            <a:spLocks noChangeShapeType="1"/>
          </p:cNvSpPr>
          <p:nvPr/>
        </p:nvSpPr>
        <p:spPr bwMode="auto">
          <a:xfrm>
            <a:off x="57150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8" name="Line 1050"/>
          <p:cNvSpPr>
            <a:spLocks noChangeShapeType="1"/>
          </p:cNvSpPr>
          <p:nvPr/>
        </p:nvSpPr>
        <p:spPr bwMode="auto">
          <a:xfrm>
            <a:off x="38862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9" name="Line 1051"/>
          <p:cNvSpPr>
            <a:spLocks noChangeShapeType="1"/>
          </p:cNvSpPr>
          <p:nvPr/>
        </p:nvSpPr>
        <p:spPr bwMode="auto">
          <a:xfrm>
            <a:off x="35052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0" name="Line 1052"/>
          <p:cNvSpPr>
            <a:spLocks noChangeShapeType="1"/>
          </p:cNvSpPr>
          <p:nvPr/>
        </p:nvSpPr>
        <p:spPr bwMode="auto">
          <a:xfrm>
            <a:off x="53340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1" name="Line 1053"/>
          <p:cNvSpPr>
            <a:spLocks noChangeShapeType="1"/>
          </p:cNvSpPr>
          <p:nvPr/>
        </p:nvSpPr>
        <p:spPr bwMode="auto">
          <a:xfrm flipH="1">
            <a:off x="53340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2" name="Rectangle 1054"/>
          <p:cNvSpPr>
            <a:spLocks noChangeArrowheads="1"/>
          </p:cNvSpPr>
          <p:nvPr/>
        </p:nvSpPr>
        <p:spPr bwMode="auto">
          <a:xfrm>
            <a:off x="1752600" y="3352800"/>
            <a:ext cx="1087438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8:00 - 8:15</a:t>
            </a:r>
          </a:p>
        </p:txBody>
      </p:sp>
      <p:sp>
        <p:nvSpPr>
          <p:cNvPr id="38943" name="Text Box 1056"/>
          <p:cNvSpPr txBox="1">
            <a:spLocks noChangeArrowheads="1"/>
          </p:cNvSpPr>
          <p:nvPr/>
        </p:nvSpPr>
        <p:spPr bwMode="auto">
          <a:xfrm>
            <a:off x="1752600" y="3733800"/>
            <a:ext cx="1087438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8:15 - 8:30</a:t>
            </a:r>
            <a:endParaRPr lang="en-US" sz="2400"/>
          </a:p>
        </p:txBody>
      </p:sp>
      <p:sp>
        <p:nvSpPr>
          <p:cNvPr id="38944" name="Text Box 1057"/>
          <p:cNvSpPr txBox="1">
            <a:spLocks noChangeArrowheads="1"/>
          </p:cNvSpPr>
          <p:nvPr/>
        </p:nvSpPr>
        <p:spPr bwMode="auto">
          <a:xfrm>
            <a:off x="1752600" y="4114800"/>
            <a:ext cx="1120775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8:30 – 8:45</a:t>
            </a:r>
            <a:endParaRPr lang="en-US" sz="2400"/>
          </a:p>
        </p:txBody>
      </p:sp>
      <p:sp>
        <p:nvSpPr>
          <p:cNvPr id="38945" name="Text Box 1058"/>
          <p:cNvSpPr txBox="1">
            <a:spLocks noChangeArrowheads="1"/>
          </p:cNvSpPr>
          <p:nvPr/>
        </p:nvSpPr>
        <p:spPr bwMode="auto">
          <a:xfrm>
            <a:off x="1752600" y="4495800"/>
            <a:ext cx="984250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8:45-9:00</a:t>
            </a:r>
            <a:endParaRPr lang="en-US" sz="2400"/>
          </a:p>
        </p:txBody>
      </p:sp>
      <p:sp>
        <p:nvSpPr>
          <p:cNvPr id="38946" name="Text Box 1059"/>
          <p:cNvSpPr txBox="1">
            <a:spLocks noChangeArrowheads="1"/>
          </p:cNvSpPr>
          <p:nvPr/>
        </p:nvSpPr>
        <p:spPr bwMode="auto">
          <a:xfrm>
            <a:off x="1752600" y="4876800"/>
            <a:ext cx="1087438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9:00 - 9:15</a:t>
            </a:r>
            <a:endParaRPr lang="en-US" sz="2400"/>
          </a:p>
        </p:txBody>
      </p:sp>
      <p:sp>
        <p:nvSpPr>
          <p:cNvPr id="38947" name="Text Box 1060"/>
          <p:cNvSpPr txBox="1">
            <a:spLocks noChangeArrowheads="1"/>
          </p:cNvSpPr>
          <p:nvPr/>
        </p:nvSpPr>
        <p:spPr bwMode="auto">
          <a:xfrm>
            <a:off x="1752600" y="5181600"/>
            <a:ext cx="1087438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9:15 - 9:30</a:t>
            </a:r>
            <a:endParaRPr lang="en-US" sz="2400"/>
          </a:p>
        </p:txBody>
      </p:sp>
      <p:sp>
        <p:nvSpPr>
          <p:cNvPr id="38948" name="Line 1061"/>
          <p:cNvSpPr>
            <a:spLocks noChangeShapeType="1"/>
          </p:cNvSpPr>
          <p:nvPr/>
        </p:nvSpPr>
        <p:spPr bwMode="auto">
          <a:xfrm>
            <a:off x="3733800" y="3276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9" name="Line 1062"/>
          <p:cNvSpPr>
            <a:spLocks noChangeShapeType="1"/>
          </p:cNvSpPr>
          <p:nvPr/>
        </p:nvSpPr>
        <p:spPr bwMode="auto">
          <a:xfrm flipV="1">
            <a:off x="3733800" y="3276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50" name="Line 1063"/>
          <p:cNvSpPr>
            <a:spLocks noChangeShapeType="1"/>
          </p:cNvSpPr>
          <p:nvPr/>
        </p:nvSpPr>
        <p:spPr bwMode="auto">
          <a:xfrm>
            <a:off x="37338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51" name="Line 1064"/>
          <p:cNvSpPr>
            <a:spLocks noChangeShapeType="1"/>
          </p:cNvSpPr>
          <p:nvPr/>
        </p:nvSpPr>
        <p:spPr bwMode="auto">
          <a:xfrm>
            <a:off x="3733800" y="4800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52" name="Rectangle 1065"/>
          <p:cNvSpPr>
            <a:spLocks noChangeArrowheads="1"/>
          </p:cNvSpPr>
          <p:nvPr/>
        </p:nvSpPr>
        <p:spPr bwMode="auto">
          <a:xfrm>
            <a:off x="4267200" y="3276600"/>
            <a:ext cx="5334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53" name="Line 1066"/>
          <p:cNvSpPr>
            <a:spLocks noChangeShapeType="1"/>
          </p:cNvSpPr>
          <p:nvPr/>
        </p:nvSpPr>
        <p:spPr bwMode="auto">
          <a:xfrm>
            <a:off x="4800600" y="32766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54" name="Line 1067"/>
          <p:cNvSpPr>
            <a:spLocks noChangeShapeType="1"/>
          </p:cNvSpPr>
          <p:nvPr/>
        </p:nvSpPr>
        <p:spPr bwMode="auto">
          <a:xfrm>
            <a:off x="4267200" y="4038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55" name="Line 1068"/>
          <p:cNvSpPr>
            <a:spLocks noChangeShapeType="1"/>
          </p:cNvSpPr>
          <p:nvPr/>
        </p:nvSpPr>
        <p:spPr bwMode="auto">
          <a:xfrm>
            <a:off x="4800600" y="48006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56" name="Text Box 1069"/>
          <p:cNvSpPr txBox="1">
            <a:spLocks noChangeArrowheads="1"/>
          </p:cNvSpPr>
          <p:nvPr/>
        </p:nvSpPr>
        <p:spPr bwMode="auto">
          <a:xfrm>
            <a:off x="3946525" y="2327275"/>
            <a:ext cx="7493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6-10</a:t>
            </a:r>
          </a:p>
        </p:txBody>
      </p:sp>
      <p:sp>
        <p:nvSpPr>
          <p:cNvPr id="38957" name="Text Box 1070"/>
          <p:cNvSpPr txBox="1">
            <a:spLocks noChangeArrowheads="1"/>
          </p:cNvSpPr>
          <p:nvPr/>
        </p:nvSpPr>
        <p:spPr bwMode="auto">
          <a:xfrm>
            <a:off x="5699125" y="2327275"/>
            <a:ext cx="892175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11-15</a:t>
            </a:r>
          </a:p>
        </p:txBody>
      </p:sp>
      <p:sp>
        <p:nvSpPr>
          <p:cNvPr id="38958" name="Text Box 1071"/>
          <p:cNvSpPr txBox="1">
            <a:spLocks noChangeArrowheads="1"/>
          </p:cNvSpPr>
          <p:nvPr/>
        </p:nvSpPr>
        <p:spPr bwMode="auto">
          <a:xfrm>
            <a:off x="7527925" y="2327275"/>
            <a:ext cx="74295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&gt; 15</a:t>
            </a:r>
          </a:p>
        </p:txBody>
      </p:sp>
      <p:sp>
        <p:nvSpPr>
          <p:cNvPr id="38959" name="Text Box 1072"/>
          <p:cNvSpPr txBox="1">
            <a:spLocks noChangeArrowheads="1"/>
          </p:cNvSpPr>
          <p:nvPr/>
        </p:nvSpPr>
        <p:spPr bwMode="auto">
          <a:xfrm>
            <a:off x="3733800" y="2971800"/>
            <a:ext cx="5000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9/12</a:t>
            </a:r>
            <a:endParaRPr lang="en-US" sz="2400"/>
          </a:p>
        </p:txBody>
      </p:sp>
      <p:sp>
        <p:nvSpPr>
          <p:cNvPr id="38960" name="Text Box 1073"/>
          <p:cNvSpPr txBox="1">
            <a:spLocks noChangeArrowheads="1"/>
          </p:cNvSpPr>
          <p:nvPr/>
        </p:nvSpPr>
        <p:spPr bwMode="auto">
          <a:xfrm>
            <a:off x="4267200" y="2971800"/>
            <a:ext cx="5000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9/13</a:t>
            </a:r>
            <a:endParaRPr lang="en-US" sz="2400"/>
          </a:p>
        </p:txBody>
      </p:sp>
      <p:sp>
        <p:nvSpPr>
          <p:cNvPr id="38961" name="Text Box 1074"/>
          <p:cNvSpPr txBox="1">
            <a:spLocks noChangeArrowheads="1"/>
          </p:cNvSpPr>
          <p:nvPr/>
        </p:nvSpPr>
        <p:spPr bwMode="auto">
          <a:xfrm>
            <a:off x="4876800" y="2971800"/>
            <a:ext cx="5000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9/14</a:t>
            </a:r>
            <a:endParaRPr lang="en-US" sz="2400"/>
          </a:p>
        </p:txBody>
      </p:sp>
      <p:sp>
        <p:nvSpPr>
          <p:cNvPr id="38962" name="Text Box 1075"/>
          <p:cNvSpPr txBox="1">
            <a:spLocks noChangeArrowheads="1"/>
          </p:cNvSpPr>
          <p:nvPr/>
        </p:nvSpPr>
        <p:spPr bwMode="auto">
          <a:xfrm>
            <a:off x="1965325" y="2327275"/>
            <a:ext cx="511175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&lt;5</a:t>
            </a:r>
          </a:p>
        </p:txBody>
      </p:sp>
      <p:sp>
        <p:nvSpPr>
          <p:cNvPr id="38963" name="Slide Number Placeholder 5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14-16</a:t>
            </a:r>
          </a:p>
        </p:txBody>
      </p:sp>
      <p:sp>
        <p:nvSpPr>
          <p:cNvPr id="38964" name="Rectangle 1065"/>
          <p:cNvSpPr>
            <a:spLocks noChangeArrowheads="1"/>
          </p:cNvSpPr>
          <p:nvPr/>
        </p:nvSpPr>
        <p:spPr bwMode="auto">
          <a:xfrm>
            <a:off x="3733800" y="3657600"/>
            <a:ext cx="5334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65" name="Rectangle 1065"/>
          <p:cNvSpPr>
            <a:spLocks noChangeArrowheads="1"/>
          </p:cNvSpPr>
          <p:nvPr/>
        </p:nvSpPr>
        <p:spPr bwMode="auto">
          <a:xfrm>
            <a:off x="3733800" y="4038600"/>
            <a:ext cx="5334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66" name="Rectangle 1065"/>
          <p:cNvSpPr>
            <a:spLocks noChangeArrowheads="1"/>
          </p:cNvSpPr>
          <p:nvPr/>
        </p:nvSpPr>
        <p:spPr bwMode="auto">
          <a:xfrm>
            <a:off x="4267200" y="4038600"/>
            <a:ext cx="5334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67" name="Rectangle 1065"/>
          <p:cNvSpPr>
            <a:spLocks noChangeArrowheads="1"/>
          </p:cNvSpPr>
          <p:nvPr/>
        </p:nvSpPr>
        <p:spPr bwMode="auto">
          <a:xfrm>
            <a:off x="4800600" y="4038600"/>
            <a:ext cx="609600" cy="3810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68" name="Line 1062"/>
          <p:cNvSpPr>
            <a:spLocks noChangeShapeType="1"/>
          </p:cNvSpPr>
          <p:nvPr/>
        </p:nvSpPr>
        <p:spPr bwMode="auto">
          <a:xfrm flipV="1">
            <a:off x="3733800" y="4800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69" name="Line 1062"/>
          <p:cNvSpPr>
            <a:spLocks noChangeShapeType="1"/>
          </p:cNvSpPr>
          <p:nvPr/>
        </p:nvSpPr>
        <p:spPr bwMode="auto">
          <a:xfrm flipV="1">
            <a:off x="4800600" y="4800600"/>
            <a:ext cx="609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70" name="Line 1066"/>
          <p:cNvSpPr>
            <a:spLocks noChangeShapeType="1"/>
          </p:cNvSpPr>
          <p:nvPr/>
        </p:nvSpPr>
        <p:spPr bwMode="auto">
          <a:xfrm>
            <a:off x="4267200" y="4419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Scatterplot Form Activity</a:t>
            </a:r>
          </a:p>
        </p:txBody>
      </p:sp>
      <p:sp>
        <p:nvSpPr>
          <p:cNvPr id="39939" name="Rectangle 1027"/>
          <p:cNvSpPr>
            <a:spLocks noChangeArrowheads="1"/>
          </p:cNvSpPr>
          <p:nvPr/>
        </p:nvSpPr>
        <p:spPr bwMode="auto">
          <a:xfrm>
            <a:off x="1524000" y="2971800"/>
            <a:ext cx="701040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 sz="2400"/>
          </a:p>
        </p:txBody>
      </p:sp>
      <p:sp>
        <p:nvSpPr>
          <p:cNvPr id="39940" name="Line 1028"/>
          <p:cNvSpPr>
            <a:spLocks noChangeShapeType="1"/>
          </p:cNvSpPr>
          <p:nvPr/>
        </p:nvSpPr>
        <p:spPr bwMode="auto">
          <a:xfrm>
            <a:off x="37338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1029"/>
          <p:cNvSpPr>
            <a:spLocks noChangeShapeType="1"/>
          </p:cNvSpPr>
          <p:nvPr/>
        </p:nvSpPr>
        <p:spPr bwMode="auto">
          <a:xfrm>
            <a:off x="54102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Line 1030"/>
          <p:cNvSpPr>
            <a:spLocks noChangeShapeType="1"/>
          </p:cNvSpPr>
          <p:nvPr/>
        </p:nvSpPr>
        <p:spPr bwMode="auto">
          <a:xfrm>
            <a:off x="66294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Line 1031"/>
          <p:cNvSpPr>
            <a:spLocks noChangeShapeType="1"/>
          </p:cNvSpPr>
          <p:nvPr/>
        </p:nvSpPr>
        <p:spPr bwMode="auto">
          <a:xfrm>
            <a:off x="48006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Line 1032"/>
          <p:cNvSpPr>
            <a:spLocks noChangeShapeType="1"/>
          </p:cNvSpPr>
          <p:nvPr/>
        </p:nvSpPr>
        <p:spPr bwMode="auto">
          <a:xfrm>
            <a:off x="72390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Line 1033"/>
          <p:cNvSpPr>
            <a:spLocks noChangeShapeType="1"/>
          </p:cNvSpPr>
          <p:nvPr/>
        </p:nvSpPr>
        <p:spPr bwMode="auto">
          <a:xfrm>
            <a:off x="60198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34"/>
          <p:cNvSpPr>
            <a:spLocks noChangeShapeType="1"/>
          </p:cNvSpPr>
          <p:nvPr/>
        </p:nvSpPr>
        <p:spPr bwMode="auto">
          <a:xfrm>
            <a:off x="42672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035"/>
          <p:cNvSpPr>
            <a:spLocks noChangeShapeType="1"/>
          </p:cNvSpPr>
          <p:nvPr/>
        </p:nvSpPr>
        <p:spPr bwMode="auto">
          <a:xfrm>
            <a:off x="78486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036"/>
          <p:cNvSpPr>
            <a:spLocks noChangeShapeType="1"/>
          </p:cNvSpPr>
          <p:nvPr/>
        </p:nvSpPr>
        <p:spPr bwMode="auto">
          <a:xfrm>
            <a:off x="1524000" y="4038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037"/>
          <p:cNvSpPr>
            <a:spLocks noChangeShapeType="1"/>
          </p:cNvSpPr>
          <p:nvPr/>
        </p:nvSpPr>
        <p:spPr bwMode="auto">
          <a:xfrm>
            <a:off x="1524000" y="4800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038"/>
          <p:cNvSpPr>
            <a:spLocks noChangeShapeType="1"/>
          </p:cNvSpPr>
          <p:nvPr/>
        </p:nvSpPr>
        <p:spPr bwMode="auto">
          <a:xfrm>
            <a:off x="1524000" y="4419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039"/>
          <p:cNvSpPr>
            <a:spLocks noChangeShapeType="1"/>
          </p:cNvSpPr>
          <p:nvPr/>
        </p:nvSpPr>
        <p:spPr bwMode="auto">
          <a:xfrm>
            <a:off x="1524000" y="5181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040"/>
          <p:cNvSpPr>
            <a:spLocks noChangeShapeType="1"/>
          </p:cNvSpPr>
          <p:nvPr/>
        </p:nvSpPr>
        <p:spPr bwMode="auto">
          <a:xfrm>
            <a:off x="1524000" y="3657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041"/>
          <p:cNvSpPr>
            <a:spLocks noChangeShapeType="1"/>
          </p:cNvSpPr>
          <p:nvPr/>
        </p:nvSpPr>
        <p:spPr bwMode="auto">
          <a:xfrm>
            <a:off x="1524000" y="3276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Text Box 1042"/>
          <p:cNvSpPr txBox="1">
            <a:spLocks noChangeArrowheads="1"/>
          </p:cNvSpPr>
          <p:nvPr/>
        </p:nvSpPr>
        <p:spPr bwMode="auto">
          <a:xfrm>
            <a:off x="1676400" y="2895600"/>
            <a:ext cx="16192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Time/Activity</a:t>
            </a:r>
            <a:endParaRPr lang="en-US" sz="2400"/>
          </a:p>
        </p:txBody>
      </p:sp>
      <p:sp>
        <p:nvSpPr>
          <p:cNvPr id="39955" name="Rectangle 1043"/>
          <p:cNvSpPr>
            <a:spLocks noChangeArrowheads="1"/>
          </p:cNvSpPr>
          <p:nvPr/>
        </p:nvSpPr>
        <p:spPr bwMode="auto">
          <a:xfrm>
            <a:off x="16002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Rectangle 1044"/>
          <p:cNvSpPr>
            <a:spLocks noChangeArrowheads="1"/>
          </p:cNvSpPr>
          <p:nvPr/>
        </p:nvSpPr>
        <p:spPr bwMode="auto">
          <a:xfrm>
            <a:off x="53340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7" name="Rectangle 1045"/>
          <p:cNvSpPr>
            <a:spLocks noChangeArrowheads="1"/>
          </p:cNvSpPr>
          <p:nvPr/>
        </p:nvSpPr>
        <p:spPr bwMode="auto">
          <a:xfrm>
            <a:off x="35052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8" name="Rectangle 1046"/>
          <p:cNvSpPr>
            <a:spLocks noChangeArrowheads="1"/>
          </p:cNvSpPr>
          <p:nvPr/>
        </p:nvSpPr>
        <p:spPr bwMode="auto">
          <a:xfrm>
            <a:off x="7162800" y="2514600"/>
            <a:ext cx="304800" cy="2286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9" name="Line 1047"/>
          <p:cNvSpPr>
            <a:spLocks noChangeShapeType="1"/>
          </p:cNvSpPr>
          <p:nvPr/>
        </p:nvSpPr>
        <p:spPr bwMode="auto">
          <a:xfrm>
            <a:off x="19812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0" name="Line 1048"/>
          <p:cNvSpPr>
            <a:spLocks noChangeShapeType="1"/>
          </p:cNvSpPr>
          <p:nvPr/>
        </p:nvSpPr>
        <p:spPr bwMode="auto">
          <a:xfrm>
            <a:off x="75438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1" name="Line 1049"/>
          <p:cNvSpPr>
            <a:spLocks noChangeShapeType="1"/>
          </p:cNvSpPr>
          <p:nvPr/>
        </p:nvSpPr>
        <p:spPr bwMode="auto">
          <a:xfrm>
            <a:off x="57150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2" name="Line 1050"/>
          <p:cNvSpPr>
            <a:spLocks noChangeShapeType="1"/>
          </p:cNvSpPr>
          <p:nvPr/>
        </p:nvSpPr>
        <p:spPr bwMode="auto">
          <a:xfrm>
            <a:off x="38862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3" name="Line 1051"/>
          <p:cNvSpPr>
            <a:spLocks noChangeShapeType="1"/>
          </p:cNvSpPr>
          <p:nvPr/>
        </p:nvSpPr>
        <p:spPr bwMode="auto">
          <a:xfrm>
            <a:off x="35052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4" name="Line 1052"/>
          <p:cNvSpPr>
            <a:spLocks noChangeShapeType="1"/>
          </p:cNvSpPr>
          <p:nvPr/>
        </p:nvSpPr>
        <p:spPr bwMode="auto">
          <a:xfrm>
            <a:off x="53340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5" name="Line 1053"/>
          <p:cNvSpPr>
            <a:spLocks noChangeShapeType="1"/>
          </p:cNvSpPr>
          <p:nvPr/>
        </p:nvSpPr>
        <p:spPr bwMode="auto">
          <a:xfrm flipH="1">
            <a:off x="53340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6" name="Text Box 1056"/>
          <p:cNvSpPr txBox="1">
            <a:spLocks noChangeArrowheads="1"/>
          </p:cNvSpPr>
          <p:nvPr/>
        </p:nvSpPr>
        <p:spPr bwMode="auto">
          <a:xfrm>
            <a:off x="1752600" y="3733800"/>
            <a:ext cx="18415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endParaRPr lang="en-US" sz="2400"/>
          </a:p>
        </p:txBody>
      </p:sp>
      <p:sp>
        <p:nvSpPr>
          <p:cNvPr id="39967" name="Slide Number Placeholder 3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14-16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81000"/>
            <a:ext cx="7772400" cy="1371600"/>
          </a:xfrm>
        </p:spPr>
        <p:txBody>
          <a:bodyPr/>
          <a:lstStyle/>
          <a:p>
            <a:r>
              <a:rPr lang="en-US" dirty="0" smtClean="0"/>
              <a:t>What do we know about successful plans?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988" y="2895599"/>
            <a:ext cx="7772400" cy="3165475"/>
          </a:xfrm>
        </p:spPr>
        <p:txBody>
          <a:bodyPr/>
          <a:lstStyle/>
          <a:p>
            <a:r>
              <a:rPr lang="en-US" dirty="0" smtClean="0"/>
              <a:t>If at first you don’t succeed, try, try, again</a:t>
            </a:r>
          </a:p>
          <a:p>
            <a:endParaRPr lang="en-US" dirty="0" smtClean="0"/>
          </a:p>
          <a:p>
            <a:r>
              <a:rPr lang="en-US" dirty="0" smtClean="0"/>
              <a:t>It takes a village</a:t>
            </a:r>
          </a:p>
          <a:p>
            <a:endParaRPr lang="en-US" dirty="0" smtClean="0"/>
          </a:p>
          <a:p>
            <a:r>
              <a:rPr lang="en-US" dirty="0" smtClean="0"/>
              <a:t>You can’t have just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C6D17-5FD9-4B5B-856B-7AE4D3E629B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 err="1" smtClean="0">
                <a:latin typeface="Tahoma" pitchFamily="34" charset="0"/>
              </a:rPr>
              <a:t>Scatterplot</a:t>
            </a:r>
            <a:r>
              <a:rPr lang="en-US" sz="3600" b="1" dirty="0" smtClean="0">
                <a:latin typeface="Tahoma" pitchFamily="34" charset="0"/>
              </a:rPr>
              <a:t> Form</a:t>
            </a:r>
          </a:p>
        </p:txBody>
      </p:sp>
      <p:sp>
        <p:nvSpPr>
          <p:cNvPr id="41987" name="Rectangle 1027"/>
          <p:cNvSpPr>
            <a:spLocks noChangeArrowheads="1"/>
          </p:cNvSpPr>
          <p:nvPr/>
        </p:nvSpPr>
        <p:spPr bwMode="auto">
          <a:xfrm>
            <a:off x="1524000" y="2971800"/>
            <a:ext cx="701040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en-US" sz="2400"/>
          </a:p>
        </p:txBody>
      </p:sp>
      <p:sp>
        <p:nvSpPr>
          <p:cNvPr id="41988" name="Line 1028"/>
          <p:cNvSpPr>
            <a:spLocks noChangeShapeType="1"/>
          </p:cNvSpPr>
          <p:nvPr/>
        </p:nvSpPr>
        <p:spPr bwMode="auto">
          <a:xfrm>
            <a:off x="37338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1029"/>
          <p:cNvSpPr>
            <a:spLocks noChangeShapeType="1"/>
          </p:cNvSpPr>
          <p:nvPr/>
        </p:nvSpPr>
        <p:spPr bwMode="auto">
          <a:xfrm>
            <a:off x="54102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1030"/>
          <p:cNvSpPr>
            <a:spLocks noChangeShapeType="1"/>
          </p:cNvSpPr>
          <p:nvPr/>
        </p:nvSpPr>
        <p:spPr bwMode="auto">
          <a:xfrm>
            <a:off x="66294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Line 1031"/>
          <p:cNvSpPr>
            <a:spLocks noChangeShapeType="1"/>
          </p:cNvSpPr>
          <p:nvPr/>
        </p:nvSpPr>
        <p:spPr bwMode="auto">
          <a:xfrm>
            <a:off x="48006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Line 1032"/>
          <p:cNvSpPr>
            <a:spLocks noChangeShapeType="1"/>
          </p:cNvSpPr>
          <p:nvPr/>
        </p:nvSpPr>
        <p:spPr bwMode="auto">
          <a:xfrm>
            <a:off x="72390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1033"/>
          <p:cNvSpPr>
            <a:spLocks noChangeShapeType="1"/>
          </p:cNvSpPr>
          <p:nvPr/>
        </p:nvSpPr>
        <p:spPr bwMode="auto">
          <a:xfrm>
            <a:off x="60198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34"/>
          <p:cNvSpPr>
            <a:spLocks noChangeShapeType="1"/>
          </p:cNvSpPr>
          <p:nvPr/>
        </p:nvSpPr>
        <p:spPr bwMode="auto">
          <a:xfrm>
            <a:off x="42672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035"/>
          <p:cNvSpPr>
            <a:spLocks noChangeShapeType="1"/>
          </p:cNvSpPr>
          <p:nvPr/>
        </p:nvSpPr>
        <p:spPr bwMode="auto">
          <a:xfrm>
            <a:off x="7848600" y="2971800"/>
            <a:ext cx="0" cy="2514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036"/>
          <p:cNvSpPr>
            <a:spLocks noChangeShapeType="1"/>
          </p:cNvSpPr>
          <p:nvPr/>
        </p:nvSpPr>
        <p:spPr bwMode="auto">
          <a:xfrm>
            <a:off x="1524000" y="4038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037"/>
          <p:cNvSpPr>
            <a:spLocks noChangeShapeType="1"/>
          </p:cNvSpPr>
          <p:nvPr/>
        </p:nvSpPr>
        <p:spPr bwMode="auto">
          <a:xfrm>
            <a:off x="1524000" y="4800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038"/>
          <p:cNvSpPr>
            <a:spLocks noChangeShapeType="1"/>
          </p:cNvSpPr>
          <p:nvPr/>
        </p:nvSpPr>
        <p:spPr bwMode="auto">
          <a:xfrm>
            <a:off x="1524000" y="4419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039"/>
          <p:cNvSpPr>
            <a:spLocks noChangeShapeType="1"/>
          </p:cNvSpPr>
          <p:nvPr/>
        </p:nvSpPr>
        <p:spPr bwMode="auto">
          <a:xfrm>
            <a:off x="1524000" y="5181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040"/>
          <p:cNvSpPr>
            <a:spLocks noChangeShapeType="1"/>
          </p:cNvSpPr>
          <p:nvPr/>
        </p:nvSpPr>
        <p:spPr bwMode="auto">
          <a:xfrm>
            <a:off x="1524000" y="3657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041"/>
          <p:cNvSpPr>
            <a:spLocks noChangeShapeType="1"/>
          </p:cNvSpPr>
          <p:nvPr/>
        </p:nvSpPr>
        <p:spPr bwMode="auto">
          <a:xfrm>
            <a:off x="1524000" y="3276600"/>
            <a:ext cx="701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Text Box 1042"/>
          <p:cNvSpPr txBox="1">
            <a:spLocks noChangeArrowheads="1"/>
          </p:cNvSpPr>
          <p:nvPr/>
        </p:nvSpPr>
        <p:spPr bwMode="auto">
          <a:xfrm>
            <a:off x="1676400" y="2895600"/>
            <a:ext cx="16192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/>
              <a:t>Time/Activity</a:t>
            </a:r>
            <a:endParaRPr lang="en-US" sz="2400"/>
          </a:p>
        </p:txBody>
      </p:sp>
      <p:sp>
        <p:nvSpPr>
          <p:cNvPr id="42003" name="Rectangle 1043"/>
          <p:cNvSpPr>
            <a:spLocks noChangeArrowheads="1"/>
          </p:cNvSpPr>
          <p:nvPr/>
        </p:nvSpPr>
        <p:spPr bwMode="auto">
          <a:xfrm>
            <a:off x="16002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Rectangle 1044"/>
          <p:cNvSpPr>
            <a:spLocks noChangeArrowheads="1"/>
          </p:cNvSpPr>
          <p:nvPr/>
        </p:nvSpPr>
        <p:spPr bwMode="auto">
          <a:xfrm>
            <a:off x="53340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Rectangle 1045"/>
          <p:cNvSpPr>
            <a:spLocks noChangeArrowheads="1"/>
          </p:cNvSpPr>
          <p:nvPr/>
        </p:nvSpPr>
        <p:spPr bwMode="auto">
          <a:xfrm>
            <a:off x="3505200" y="2514600"/>
            <a:ext cx="3048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6" name="Rectangle 1046"/>
          <p:cNvSpPr>
            <a:spLocks noChangeArrowheads="1"/>
          </p:cNvSpPr>
          <p:nvPr/>
        </p:nvSpPr>
        <p:spPr bwMode="auto">
          <a:xfrm>
            <a:off x="7162800" y="2514600"/>
            <a:ext cx="304800" cy="22860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Line 1047"/>
          <p:cNvSpPr>
            <a:spLocks noChangeShapeType="1"/>
          </p:cNvSpPr>
          <p:nvPr/>
        </p:nvSpPr>
        <p:spPr bwMode="auto">
          <a:xfrm>
            <a:off x="19812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8" name="Line 1048"/>
          <p:cNvSpPr>
            <a:spLocks noChangeShapeType="1"/>
          </p:cNvSpPr>
          <p:nvPr/>
        </p:nvSpPr>
        <p:spPr bwMode="auto">
          <a:xfrm>
            <a:off x="75438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9" name="Line 1049"/>
          <p:cNvSpPr>
            <a:spLocks noChangeShapeType="1"/>
          </p:cNvSpPr>
          <p:nvPr/>
        </p:nvSpPr>
        <p:spPr bwMode="auto">
          <a:xfrm>
            <a:off x="57150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Line 1050"/>
          <p:cNvSpPr>
            <a:spLocks noChangeShapeType="1"/>
          </p:cNvSpPr>
          <p:nvPr/>
        </p:nvSpPr>
        <p:spPr bwMode="auto">
          <a:xfrm>
            <a:off x="3886200" y="2743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1" name="Line 1051"/>
          <p:cNvSpPr>
            <a:spLocks noChangeShapeType="1"/>
          </p:cNvSpPr>
          <p:nvPr/>
        </p:nvSpPr>
        <p:spPr bwMode="auto">
          <a:xfrm>
            <a:off x="35052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2" name="Line 1052"/>
          <p:cNvSpPr>
            <a:spLocks noChangeShapeType="1"/>
          </p:cNvSpPr>
          <p:nvPr/>
        </p:nvSpPr>
        <p:spPr bwMode="auto">
          <a:xfrm>
            <a:off x="53340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Line 1053"/>
          <p:cNvSpPr>
            <a:spLocks noChangeShapeType="1"/>
          </p:cNvSpPr>
          <p:nvPr/>
        </p:nvSpPr>
        <p:spPr bwMode="auto">
          <a:xfrm flipH="1">
            <a:off x="5334000" y="25146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4" name="Rectangle 1054"/>
          <p:cNvSpPr>
            <a:spLocks noChangeArrowheads="1"/>
          </p:cNvSpPr>
          <p:nvPr/>
        </p:nvSpPr>
        <p:spPr bwMode="auto">
          <a:xfrm>
            <a:off x="1752600" y="3352800"/>
            <a:ext cx="1120775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8:00 – 8:30</a:t>
            </a:r>
          </a:p>
        </p:txBody>
      </p:sp>
      <p:sp>
        <p:nvSpPr>
          <p:cNvPr id="42015" name="Text Box 1056"/>
          <p:cNvSpPr txBox="1">
            <a:spLocks noChangeArrowheads="1"/>
          </p:cNvSpPr>
          <p:nvPr/>
        </p:nvSpPr>
        <p:spPr bwMode="auto">
          <a:xfrm>
            <a:off x="1752600" y="3733800"/>
            <a:ext cx="1120775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8:30 – 9:00</a:t>
            </a:r>
            <a:endParaRPr lang="en-US" sz="2400"/>
          </a:p>
        </p:txBody>
      </p:sp>
      <p:sp>
        <p:nvSpPr>
          <p:cNvPr id="42016" name="Text Box 1057"/>
          <p:cNvSpPr txBox="1">
            <a:spLocks noChangeArrowheads="1"/>
          </p:cNvSpPr>
          <p:nvPr/>
        </p:nvSpPr>
        <p:spPr bwMode="auto">
          <a:xfrm>
            <a:off x="1752600" y="4114800"/>
            <a:ext cx="1087438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9:00 - 9:30</a:t>
            </a:r>
            <a:endParaRPr lang="en-US" sz="2400"/>
          </a:p>
        </p:txBody>
      </p:sp>
      <p:sp>
        <p:nvSpPr>
          <p:cNvPr id="42017" name="Text Box 1058"/>
          <p:cNvSpPr txBox="1">
            <a:spLocks noChangeArrowheads="1"/>
          </p:cNvSpPr>
          <p:nvPr/>
        </p:nvSpPr>
        <p:spPr bwMode="auto">
          <a:xfrm>
            <a:off x="1752600" y="4495800"/>
            <a:ext cx="1223963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9:30 – 10:00</a:t>
            </a:r>
            <a:endParaRPr lang="en-US" sz="2400"/>
          </a:p>
        </p:txBody>
      </p:sp>
      <p:sp>
        <p:nvSpPr>
          <p:cNvPr id="42018" name="Text Box 1059"/>
          <p:cNvSpPr txBox="1">
            <a:spLocks noChangeArrowheads="1"/>
          </p:cNvSpPr>
          <p:nvPr/>
        </p:nvSpPr>
        <p:spPr bwMode="auto">
          <a:xfrm>
            <a:off x="1752600" y="4876800"/>
            <a:ext cx="1189038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10:00-10:30</a:t>
            </a:r>
            <a:endParaRPr lang="en-US" sz="2400"/>
          </a:p>
        </p:txBody>
      </p:sp>
      <p:sp>
        <p:nvSpPr>
          <p:cNvPr id="42019" name="Text Box 1060"/>
          <p:cNvSpPr txBox="1">
            <a:spLocks noChangeArrowheads="1"/>
          </p:cNvSpPr>
          <p:nvPr/>
        </p:nvSpPr>
        <p:spPr bwMode="auto">
          <a:xfrm>
            <a:off x="1752600" y="5181600"/>
            <a:ext cx="1284288" cy="338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600"/>
              <a:t>10:30 - 11:00</a:t>
            </a:r>
            <a:endParaRPr lang="en-US" sz="2400"/>
          </a:p>
        </p:txBody>
      </p:sp>
      <p:sp>
        <p:nvSpPr>
          <p:cNvPr id="42020" name="Line 1061"/>
          <p:cNvSpPr>
            <a:spLocks noChangeShapeType="1"/>
          </p:cNvSpPr>
          <p:nvPr/>
        </p:nvSpPr>
        <p:spPr bwMode="auto">
          <a:xfrm>
            <a:off x="4267200" y="3276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21" name="Line 1063"/>
          <p:cNvSpPr>
            <a:spLocks noChangeShapeType="1"/>
          </p:cNvSpPr>
          <p:nvPr/>
        </p:nvSpPr>
        <p:spPr bwMode="auto">
          <a:xfrm>
            <a:off x="3733800" y="4419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22" name="Text Box 1069"/>
          <p:cNvSpPr txBox="1">
            <a:spLocks noChangeArrowheads="1"/>
          </p:cNvSpPr>
          <p:nvPr/>
        </p:nvSpPr>
        <p:spPr bwMode="auto">
          <a:xfrm>
            <a:off x="3946525" y="2327275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1</a:t>
            </a:r>
          </a:p>
        </p:txBody>
      </p:sp>
      <p:sp>
        <p:nvSpPr>
          <p:cNvPr id="42023" name="Text Box 1070"/>
          <p:cNvSpPr txBox="1">
            <a:spLocks noChangeArrowheads="1"/>
          </p:cNvSpPr>
          <p:nvPr/>
        </p:nvSpPr>
        <p:spPr bwMode="auto">
          <a:xfrm>
            <a:off x="5699125" y="2327275"/>
            <a:ext cx="7429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2 - 3</a:t>
            </a:r>
          </a:p>
        </p:txBody>
      </p:sp>
      <p:sp>
        <p:nvSpPr>
          <p:cNvPr id="42024" name="Text Box 1071"/>
          <p:cNvSpPr txBox="1">
            <a:spLocks noChangeArrowheads="1"/>
          </p:cNvSpPr>
          <p:nvPr/>
        </p:nvSpPr>
        <p:spPr bwMode="auto">
          <a:xfrm>
            <a:off x="7527925" y="2327275"/>
            <a:ext cx="584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&gt; 3</a:t>
            </a:r>
          </a:p>
        </p:txBody>
      </p:sp>
      <p:sp>
        <p:nvSpPr>
          <p:cNvPr id="42025" name="Text Box 1072"/>
          <p:cNvSpPr txBox="1">
            <a:spLocks noChangeArrowheads="1"/>
          </p:cNvSpPr>
          <p:nvPr/>
        </p:nvSpPr>
        <p:spPr bwMode="auto">
          <a:xfrm>
            <a:off x="3733800" y="2971800"/>
            <a:ext cx="503238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7/28</a:t>
            </a:r>
            <a:endParaRPr lang="en-US" sz="2400"/>
          </a:p>
        </p:txBody>
      </p:sp>
      <p:sp>
        <p:nvSpPr>
          <p:cNvPr id="42026" name="Text Box 1073"/>
          <p:cNvSpPr txBox="1">
            <a:spLocks noChangeArrowheads="1"/>
          </p:cNvSpPr>
          <p:nvPr/>
        </p:nvSpPr>
        <p:spPr bwMode="auto">
          <a:xfrm>
            <a:off x="4267200" y="2971800"/>
            <a:ext cx="503238" cy="3079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/>
              <a:t>7/29</a:t>
            </a:r>
            <a:endParaRPr lang="en-US" sz="2400"/>
          </a:p>
        </p:txBody>
      </p:sp>
      <p:sp>
        <p:nvSpPr>
          <p:cNvPr id="42027" name="Text Box 1075"/>
          <p:cNvSpPr txBox="1">
            <a:spLocks noChangeArrowheads="1"/>
          </p:cNvSpPr>
          <p:nvPr/>
        </p:nvSpPr>
        <p:spPr bwMode="auto">
          <a:xfrm>
            <a:off x="1965325" y="2327275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0</a:t>
            </a:r>
          </a:p>
        </p:txBody>
      </p:sp>
      <p:sp>
        <p:nvSpPr>
          <p:cNvPr id="42028" name="Line 1053"/>
          <p:cNvSpPr>
            <a:spLocks noChangeShapeType="1"/>
          </p:cNvSpPr>
          <p:nvPr/>
        </p:nvSpPr>
        <p:spPr bwMode="auto">
          <a:xfrm flipH="1">
            <a:off x="3733800" y="4419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29" name="Slide Number Placeholder 4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14-16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81000"/>
            <a:ext cx="5791200" cy="762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ahoma" pitchFamily="34" charset="0"/>
                <a:cs typeface="Tahoma" pitchFamily="34" charset="0"/>
              </a:rPr>
              <a:t>ABC Analysis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524000"/>
            <a:ext cx="74676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smtClean="0">
                <a:effectLst/>
                <a:latin typeface="Comic Sans MS" pitchFamily="66" charset="0"/>
              </a:rPr>
              <a:t>Event recording system that determines patterns of antecedents and consequences associated with a particular behavior.</a:t>
            </a:r>
            <a:endParaRPr lang="en-US" sz="24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1800" smtClean="0">
              <a:effectLst/>
              <a:latin typeface="Comic Sans MS" pitchFamily="66" charset="0"/>
            </a:endParaRPr>
          </a:p>
        </p:txBody>
      </p:sp>
      <p:graphicFrame>
        <p:nvGraphicFramePr>
          <p:cNvPr id="123908" name="Group 4"/>
          <p:cNvGraphicFramePr>
            <a:graphicFrameLocks noGrp="1"/>
          </p:cNvGraphicFramePr>
          <p:nvPr>
            <p:ph sz="half" idx="2"/>
          </p:nvPr>
        </p:nvGraphicFramePr>
        <p:xfrm>
          <a:off x="1169988" y="3025775"/>
          <a:ext cx="7543800" cy="2855913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Advantages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Disadvantages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Describes antecedents and consequences to the behavior.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Does not provide information on the times antecedents and consequences were prevalent and no behavior occurred.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Provides confirmation of the hypothesized function of the indirect assessment.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Can be time consuming.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0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17-22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Antecedent-Behavior-Consequence Analysis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2538" y="1981200"/>
            <a:ext cx="7891462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sz="2800" smtClean="0">
              <a:latin typeface="Comic Sans MS" pitchFamily="66" charset="0"/>
            </a:endParaRPr>
          </a:p>
        </p:txBody>
      </p:sp>
      <p:grpSp>
        <p:nvGrpSpPr>
          <p:cNvPr id="44036" name="Group 19"/>
          <p:cNvGrpSpPr>
            <a:grpSpLocks/>
          </p:cNvGrpSpPr>
          <p:nvPr/>
        </p:nvGrpSpPr>
        <p:grpSpPr bwMode="auto">
          <a:xfrm>
            <a:off x="1600200" y="2757488"/>
            <a:ext cx="7010400" cy="2576512"/>
            <a:chOff x="1600200" y="2757488"/>
            <a:chExt cx="7010400" cy="2576512"/>
          </a:xfrm>
        </p:grpSpPr>
        <p:sp>
          <p:nvSpPr>
            <p:cNvPr id="44038" name="Rectangle 4"/>
            <p:cNvSpPr>
              <a:spLocks noChangeArrowheads="1"/>
            </p:cNvSpPr>
            <p:nvPr/>
          </p:nvSpPr>
          <p:spPr bwMode="auto">
            <a:xfrm>
              <a:off x="1600200" y="2819400"/>
              <a:ext cx="7010400" cy="25146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endParaRPr lang="en-US" sz="2400"/>
            </a:p>
          </p:txBody>
        </p:sp>
        <p:sp>
          <p:nvSpPr>
            <p:cNvPr id="44039" name="Line 5"/>
            <p:cNvSpPr>
              <a:spLocks noChangeShapeType="1"/>
            </p:cNvSpPr>
            <p:nvPr/>
          </p:nvSpPr>
          <p:spPr bwMode="auto">
            <a:xfrm>
              <a:off x="2362200" y="2819400"/>
              <a:ext cx="0" cy="2514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0" name="Line 6"/>
            <p:cNvSpPr>
              <a:spLocks noChangeShapeType="1"/>
            </p:cNvSpPr>
            <p:nvPr/>
          </p:nvSpPr>
          <p:spPr bwMode="auto">
            <a:xfrm>
              <a:off x="6096000" y="2819400"/>
              <a:ext cx="0" cy="2514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1" name="Line 7"/>
            <p:cNvSpPr>
              <a:spLocks noChangeShapeType="1"/>
            </p:cNvSpPr>
            <p:nvPr/>
          </p:nvSpPr>
          <p:spPr bwMode="auto">
            <a:xfrm>
              <a:off x="4343400" y="2819400"/>
              <a:ext cx="0" cy="2514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2" name="Line 8"/>
            <p:cNvSpPr>
              <a:spLocks noChangeShapeType="1"/>
            </p:cNvSpPr>
            <p:nvPr/>
          </p:nvSpPr>
          <p:spPr bwMode="auto">
            <a:xfrm>
              <a:off x="7924800" y="2819400"/>
              <a:ext cx="0" cy="2514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3" name="Line 9"/>
            <p:cNvSpPr>
              <a:spLocks noChangeShapeType="1"/>
            </p:cNvSpPr>
            <p:nvPr/>
          </p:nvSpPr>
          <p:spPr bwMode="auto">
            <a:xfrm>
              <a:off x="1600200" y="3886200"/>
              <a:ext cx="7010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4" name="Line 10"/>
            <p:cNvSpPr>
              <a:spLocks noChangeShapeType="1"/>
            </p:cNvSpPr>
            <p:nvPr/>
          </p:nvSpPr>
          <p:spPr bwMode="auto">
            <a:xfrm>
              <a:off x="1600200" y="4648200"/>
              <a:ext cx="7010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5" name="Line 11"/>
            <p:cNvSpPr>
              <a:spLocks noChangeShapeType="1"/>
            </p:cNvSpPr>
            <p:nvPr/>
          </p:nvSpPr>
          <p:spPr bwMode="auto">
            <a:xfrm>
              <a:off x="1600200" y="4267200"/>
              <a:ext cx="7010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6" name="Line 12"/>
            <p:cNvSpPr>
              <a:spLocks noChangeShapeType="1"/>
            </p:cNvSpPr>
            <p:nvPr/>
          </p:nvSpPr>
          <p:spPr bwMode="auto">
            <a:xfrm>
              <a:off x="1600200" y="5029200"/>
              <a:ext cx="7010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7" name="Line 13"/>
            <p:cNvSpPr>
              <a:spLocks noChangeShapeType="1"/>
            </p:cNvSpPr>
            <p:nvPr/>
          </p:nvSpPr>
          <p:spPr bwMode="auto">
            <a:xfrm>
              <a:off x="1600200" y="3505200"/>
              <a:ext cx="7010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8" name="Line 14"/>
            <p:cNvSpPr>
              <a:spLocks noChangeShapeType="1"/>
            </p:cNvSpPr>
            <p:nvPr/>
          </p:nvSpPr>
          <p:spPr bwMode="auto">
            <a:xfrm>
              <a:off x="1600200" y="3124200"/>
              <a:ext cx="7010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9" name="Text Box 15"/>
            <p:cNvSpPr txBox="1">
              <a:spLocks noChangeArrowheads="1"/>
            </p:cNvSpPr>
            <p:nvPr/>
          </p:nvSpPr>
          <p:spPr bwMode="auto">
            <a:xfrm>
              <a:off x="1660525" y="2757488"/>
              <a:ext cx="663575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/>
                <a:t>Date</a:t>
              </a:r>
              <a:endParaRPr lang="en-US" sz="2400"/>
            </a:p>
          </p:txBody>
        </p:sp>
        <p:sp>
          <p:nvSpPr>
            <p:cNvPr id="44050" name="Text Box 16"/>
            <p:cNvSpPr txBox="1">
              <a:spLocks noChangeArrowheads="1"/>
            </p:cNvSpPr>
            <p:nvPr/>
          </p:nvSpPr>
          <p:spPr bwMode="auto">
            <a:xfrm>
              <a:off x="2498725" y="2757488"/>
              <a:ext cx="1339850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/>
                <a:t>Antecedent</a:t>
              </a:r>
              <a:endParaRPr lang="en-US" sz="2400"/>
            </a:p>
          </p:txBody>
        </p:sp>
        <p:sp>
          <p:nvSpPr>
            <p:cNvPr id="44051" name="Text Box 17"/>
            <p:cNvSpPr txBox="1">
              <a:spLocks noChangeArrowheads="1"/>
            </p:cNvSpPr>
            <p:nvPr/>
          </p:nvSpPr>
          <p:spPr bwMode="auto">
            <a:xfrm>
              <a:off x="4479925" y="2757488"/>
              <a:ext cx="1114425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/>
                <a:t>Behavior</a:t>
              </a:r>
              <a:endParaRPr lang="en-US" sz="2400"/>
            </a:p>
          </p:txBody>
        </p:sp>
        <p:sp>
          <p:nvSpPr>
            <p:cNvPr id="44052" name="Text Box 18"/>
            <p:cNvSpPr txBox="1">
              <a:spLocks noChangeArrowheads="1"/>
            </p:cNvSpPr>
            <p:nvPr/>
          </p:nvSpPr>
          <p:spPr bwMode="auto">
            <a:xfrm>
              <a:off x="6156325" y="2757488"/>
              <a:ext cx="1538288" cy="3968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/>
                <a:t>Consequence</a:t>
              </a:r>
              <a:endParaRPr lang="en-US" sz="2400"/>
            </a:p>
          </p:txBody>
        </p:sp>
      </p:grpSp>
      <p:sp>
        <p:nvSpPr>
          <p:cNvPr id="44037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17-22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ahoma" pitchFamily="34" charset="0"/>
              </a:rPr>
              <a:t>What do I do with all of this? (i.e., How do I summarize the data?)</a:t>
            </a:r>
            <a:r>
              <a:rPr lang="en-US" smtClean="0"/>
              <a:t> 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524000"/>
            <a:ext cx="7772400" cy="4537075"/>
          </a:xfrm>
        </p:spPr>
        <p:txBody>
          <a:bodyPr/>
          <a:lstStyle/>
          <a:p>
            <a:pPr marL="609600" indent="-609600" eaLnBrk="1" hangingPunct="1">
              <a:buFont typeface="Monotype Sorts" pitchFamily="2" charset="2"/>
              <a:buNone/>
              <a:defRPr/>
            </a:pPr>
            <a:r>
              <a:rPr lang="en-US" sz="1600" dirty="0" smtClean="0">
                <a:latin typeface="Comic Sans MS" pitchFamily="66" charset="0"/>
              </a:rPr>
              <a:t> </a:t>
            </a:r>
          </a:p>
          <a:p>
            <a:pPr marL="609600" indent="-609600" eaLnBrk="1" hangingPunct="1">
              <a:buFont typeface="Monotype Sorts" pitchFamily="2" charset="2"/>
              <a:buAutoNum type="arabicPeriod"/>
              <a:defRPr/>
            </a:pPr>
            <a:endParaRPr lang="en-US" sz="1600" dirty="0" smtClean="0">
              <a:latin typeface="Comic Sans MS" pitchFamily="66" charset="0"/>
            </a:endParaRPr>
          </a:p>
          <a:p>
            <a:pPr marL="609600" indent="-609600" eaLnBrk="1" hangingPunct="1">
              <a:buFont typeface="Monotype Sorts" pitchFamily="2" charset="2"/>
              <a:buAutoNum type="arabicPeriod"/>
              <a:defRPr/>
            </a:pPr>
            <a:endParaRPr lang="en-US" sz="1600" dirty="0" smtClean="0">
              <a:latin typeface="Comic Sans MS" pitchFamily="66" charset="0"/>
            </a:endParaRPr>
          </a:p>
        </p:txBody>
      </p:sp>
      <p:graphicFrame>
        <p:nvGraphicFramePr>
          <p:cNvPr id="124987" name="Group 59"/>
          <p:cNvGraphicFramePr>
            <a:graphicFrameLocks noGrp="1"/>
          </p:cNvGraphicFramePr>
          <p:nvPr/>
        </p:nvGraphicFramePr>
        <p:xfrm>
          <a:off x="1219200" y="1752600"/>
          <a:ext cx="7315200" cy="472440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  <a:gridCol w="457200"/>
                <a:gridCol w="457200"/>
                <a:gridCol w="457200"/>
                <a:gridCol w="457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Antecedent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Behavior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Consequence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Denied access to object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Verbal outburst,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Given access when quiet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Change in schedule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Verbal outburst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Schedule put back in order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Task demand (put a way)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Verbal outburst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Given 1 min with item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Task demand (complete work)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Verbal outburst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Asked to quiet and provided assistance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Working </a:t>
                      </a: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Independely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Verbal Outburst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Asked to quiet and provide assistance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1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17-22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Hypothesis Development</a:t>
            </a:r>
          </a:p>
        </p:txBody>
      </p:sp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1143000" y="1752600"/>
          <a:ext cx="7772400" cy="4229100"/>
        </p:xfrm>
        <a:graphic>
          <a:graphicData uri="http://schemas.openxmlformats.org/drawingml/2006/table">
            <a:tbl>
              <a:tblPr/>
              <a:tblGrid>
                <a:gridCol w="2667000"/>
                <a:gridCol w="2514600"/>
                <a:gridCol w="25908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when this happens (setting event /context/antecedent)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the student does (describe the target behavior)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for what purpose (obtain/escape/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>avoid)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When William has to wait for the bus and he is presented with a difficult task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screams, swings his arms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 escape having to do the work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 When Annie has been working independently on a math assignment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Wanders the classroom shoving the materials of her classmates on the floor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 obtain attention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After a weekend with his grandparents and when transitioning from recess to reading groups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Quintalis puts his head down and begins to doodle on the paper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to escape having to read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26-27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Developing a Hypothesis Statement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Hypothesis statements are developed for each behavior.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mtClean="0">
                <a:effectLst/>
              </a:rPr>
              <a:t>Review the data to identify patterns: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mtClean="0">
                <a:effectLst/>
              </a:rPr>
              <a:t>Under what condition does the behavior occur?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mtClean="0">
                <a:effectLst/>
              </a:rPr>
              <a:t>What happens when the behavior occurs?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mtClean="0">
                <a:effectLst/>
              </a:rPr>
              <a:t>Summarize when X happens, S engages in problem behavior to get Y</a:t>
            </a:r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26-27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057400"/>
            <a:ext cx="7543800" cy="4267200"/>
          </a:xfrm>
          <a:noFill/>
          <a:ln/>
        </p:spPr>
        <p:txBody>
          <a:bodyPr lIns="90488" tIns="44450" rIns="90488" bIns="44450"/>
          <a:lstStyle/>
          <a:p>
            <a:pPr marL="338138" indent="-338138">
              <a:lnSpc>
                <a:spcPct val="80000"/>
              </a:lnSpc>
              <a:buSzPct val="85000"/>
            </a:pPr>
            <a:r>
              <a:rPr lang="en-US" sz="2800">
                <a:effectLst/>
              </a:rPr>
              <a:t>Hitting a peer</a:t>
            </a:r>
          </a:p>
          <a:p>
            <a:pPr marL="338138" indent="-338138">
              <a:lnSpc>
                <a:spcPct val="80000"/>
              </a:lnSpc>
              <a:buFont typeface="Wingdings" pitchFamily="2" charset="2"/>
              <a:buNone/>
            </a:pPr>
            <a:r>
              <a:rPr lang="en-US" sz="2800">
                <a:effectLst/>
              </a:rPr>
              <a:t>						Teacher 							attention</a:t>
            </a:r>
          </a:p>
          <a:p>
            <a:pPr marL="338138" indent="-338138">
              <a:lnSpc>
                <a:spcPct val="80000"/>
              </a:lnSpc>
              <a:buSzPct val="85000"/>
            </a:pPr>
            <a:r>
              <a:rPr lang="en-US" sz="2800">
                <a:effectLst/>
              </a:rPr>
              <a:t>Raising his hand </a:t>
            </a:r>
          </a:p>
          <a:p>
            <a:pPr marL="338138" indent="-338138">
              <a:lnSpc>
                <a:spcPct val="80000"/>
              </a:lnSpc>
              <a:buSzPct val="85000"/>
              <a:buFont typeface="Wingdings" pitchFamily="2" charset="2"/>
              <a:buNone/>
            </a:pPr>
            <a:r>
              <a:rPr lang="en-US" sz="2800">
                <a:effectLst/>
              </a:rPr>
              <a:t>	to signal the T.</a:t>
            </a:r>
          </a:p>
          <a:p>
            <a:pPr marL="338138" indent="-338138">
              <a:lnSpc>
                <a:spcPct val="80000"/>
              </a:lnSpc>
              <a:spcAft>
                <a:spcPct val="75000"/>
              </a:spcAft>
            </a:pPr>
            <a:endParaRPr lang="en-US" sz="2800">
              <a:effectLst/>
            </a:endParaRPr>
          </a:p>
          <a:p>
            <a:pPr marL="338138" indent="-338138">
              <a:lnSpc>
                <a:spcPct val="80000"/>
              </a:lnSpc>
              <a:buSzPct val="85000"/>
              <a:buFont typeface="Wingdings" pitchFamily="2" charset="2"/>
              <a:buNone/>
            </a:pPr>
            <a:r>
              <a:rPr lang="en-US" sz="2800">
                <a:effectLst/>
              </a:rPr>
              <a:t>When two responses serve the same function they are functionally equivalent</a:t>
            </a:r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28601"/>
            <a:ext cx="7467600" cy="1600199"/>
          </a:xfrm>
          <a:noFill/>
          <a:ln/>
        </p:spPr>
        <p:txBody>
          <a:bodyPr lIns="90488" tIns="44450" rIns="90488" bIns="44450" anchorCtr="0"/>
          <a:lstStyle/>
          <a:p>
            <a:r>
              <a:rPr lang="en-US" sz="4000" b="1" dirty="0">
                <a:effectLst/>
              </a:rPr>
              <a:t>What do we know about </a:t>
            </a: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successful </a:t>
            </a:r>
            <a:r>
              <a:rPr lang="en-US" sz="4000" b="1" dirty="0">
                <a:effectLst/>
              </a:rPr>
              <a:t>intervention plans?</a:t>
            </a:r>
          </a:p>
        </p:txBody>
      </p:sp>
      <p:sp>
        <p:nvSpPr>
          <p:cNvPr id="227332" name="Line 4"/>
          <p:cNvSpPr>
            <a:spLocks noChangeShapeType="1"/>
          </p:cNvSpPr>
          <p:nvPr/>
        </p:nvSpPr>
        <p:spPr bwMode="auto">
          <a:xfrm>
            <a:off x="3962400" y="2286000"/>
            <a:ext cx="1524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7333" name="Line 5"/>
          <p:cNvSpPr>
            <a:spLocks noChangeShapeType="1"/>
          </p:cNvSpPr>
          <p:nvPr/>
        </p:nvSpPr>
        <p:spPr bwMode="auto">
          <a:xfrm flipV="1">
            <a:off x="4191000" y="3048000"/>
            <a:ext cx="1295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latin typeface="Tahoma" pitchFamily="34" charset="0"/>
              </a:rPr>
              <a:t>Why is it important to identify the function of a behavior?</a:t>
            </a:r>
          </a:p>
        </p:txBody>
      </p:sp>
      <p:sp>
        <p:nvSpPr>
          <p:cNvPr id="32771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169988" y="1946275"/>
            <a:ext cx="7162800" cy="6223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effectLst/>
              </a:rPr>
              <a:t>It is empirically validated as best practice.</a:t>
            </a:r>
          </a:p>
        </p:txBody>
      </p:sp>
      <p:graphicFrame>
        <p:nvGraphicFramePr>
          <p:cNvPr id="32811" name="Group 1067"/>
          <p:cNvGraphicFramePr>
            <a:graphicFrameLocks noGrp="1"/>
          </p:cNvGraphicFramePr>
          <p:nvPr>
            <p:ph sz="half" idx="2"/>
          </p:nvPr>
        </p:nvGraphicFramePr>
        <p:xfrm>
          <a:off x="1219200" y="3178175"/>
          <a:ext cx="7723188" cy="2882901"/>
        </p:xfrm>
        <a:graphic>
          <a:graphicData uri="http://schemas.openxmlformats.org/drawingml/2006/table">
            <a:tbl>
              <a:tblPr/>
              <a:tblGrid>
                <a:gridCol w="2160588"/>
                <a:gridCol w="1066800"/>
                <a:gridCol w="2133600"/>
                <a:gridCol w="914400"/>
                <a:gridCol w="1447800"/>
              </a:tblGrid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Placed in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 pitchFamily="18" charset="0"/>
                        </a:rPr>
                        <a:t>“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time out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 pitchFamily="18" charset="0"/>
                        </a:rPr>
                        <a:t>”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Reinforced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Child hits to escape circle time</a:t>
                      </a: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Redirected to stay in circle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Not Reinforced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07" name="Line 1063"/>
          <p:cNvSpPr>
            <a:spLocks noChangeShapeType="1"/>
          </p:cNvSpPr>
          <p:nvPr/>
        </p:nvSpPr>
        <p:spPr bwMode="auto">
          <a:xfrm flipV="1">
            <a:off x="3505200" y="35052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08" name="Line 1064"/>
          <p:cNvSpPr>
            <a:spLocks noChangeShapeType="1"/>
          </p:cNvSpPr>
          <p:nvPr/>
        </p:nvSpPr>
        <p:spPr bwMode="auto">
          <a:xfrm>
            <a:off x="3505200" y="49530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09" name="Line 1065"/>
          <p:cNvSpPr>
            <a:spLocks noChangeShapeType="1"/>
          </p:cNvSpPr>
          <p:nvPr/>
        </p:nvSpPr>
        <p:spPr bwMode="auto">
          <a:xfrm>
            <a:off x="6477000" y="3429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810" name="Line 1066"/>
          <p:cNvSpPr>
            <a:spLocks noChangeShapeType="1"/>
          </p:cNvSpPr>
          <p:nvPr/>
        </p:nvSpPr>
        <p:spPr bwMode="auto">
          <a:xfrm>
            <a:off x="6248400" y="54864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latin typeface="Tahoma" pitchFamily="34" charset="0"/>
              </a:rPr>
              <a:t>Developing a hypothesis statement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/>
              </a:rPr>
              <a:t>Using your example student, develop a hypothesis statement for each behavior</a:t>
            </a:r>
            <a:r>
              <a:rPr lang="en-US" smtClean="0"/>
              <a:t>.</a:t>
            </a:r>
          </a:p>
        </p:txBody>
      </p:sp>
      <p:sp>
        <p:nvSpPr>
          <p:cNvPr id="634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26-27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72400" cy="914400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ahoma" pitchFamily="34" charset="0"/>
              </a:rPr>
              <a:t>Characteristics of </a:t>
            </a:r>
            <a:br>
              <a:rPr lang="en-US" sz="3200" b="1" smtClean="0">
                <a:latin typeface="Tahoma" pitchFamily="34" charset="0"/>
              </a:rPr>
            </a:br>
            <a:r>
              <a:rPr lang="en-US" sz="3200" b="1" smtClean="0">
                <a:latin typeface="Tahoma" pitchFamily="34" charset="0"/>
              </a:rPr>
              <a:t>Positive Behavior Support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05000"/>
            <a:ext cx="7772400" cy="45720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FF00"/>
                </a:solidFill>
                <a:effectLst/>
              </a:rPr>
              <a:t>Assessment-based</a:t>
            </a:r>
            <a:r>
              <a:rPr lang="en-US" sz="2800" smtClean="0">
                <a:effectLst/>
              </a:rPr>
              <a:t>: Interventions directly linked to environmental influences and a hypothesis concerning the function of the problem behavior.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FF00"/>
                </a:solidFill>
                <a:effectLst/>
              </a:rPr>
              <a:t>Comprehensive </a:t>
            </a:r>
            <a:r>
              <a:rPr lang="en-US" sz="2800" smtClean="0">
                <a:effectLst/>
              </a:rPr>
              <a:t>plans, usually involving multiple interventions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FF00"/>
                </a:solidFill>
                <a:effectLst/>
              </a:rPr>
              <a:t>Proactive</a:t>
            </a:r>
            <a:r>
              <a:rPr lang="en-US" sz="2800" smtClean="0">
                <a:effectLst/>
              </a:rPr>
              <a:t>, involving </a:t>
            </a:r>
            <a:r>
              <a:rPr lang="en-US" sz="2800" smtClean="0">
                <a:solidFill>
                  <a:srgbClr val="FFFF00"/>
                </a:solidFill>
                <a:effectLst/>
              </a:rPr>
              <a:t>teaching</a:t>
            </a:r>
            <a:r>
              <a:rPr lang="en-US" sz="2800" smtClean="0">
                <a:effectLst/>
              </a:rPr>
              <a:t> alternative skills and adapting the environment.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effectLst/>
              </a:rPr>
              <a:t>Emphasizes </a:t>
            </a:r>
            <a:r>
              <a:rPr lang="en-US" sz="2800" smtClean="0">
                <a:solidFill>
                  <a:srgbClr val="FFFF00"/>
                </a:solidFill>
                <a:effectLst/>
              </a:rPr>
              <a:t>lifestyle enhancement</a:t>
            </a:r>
            <a:r>
              <a:rPr lang="en-US" sz="2800" smtClean="0">
                <a:effectLst/>
              </a:rPr>
              <a:t> and </a:t>
            </a:r>
            <a:r>
              <a:rPr lang="en-US" sz="2800" smtClean="0">
                <a:solidFill>
                  <a:srgbClr val="FFFF00"/>
                </a:solidFill>
                <a:effectLst/>
              </a:rPr>
              <a:t>inclusive</a:t>
            </a:r>
            <a:r>
              <a:rPr lang="en-US" sz="2800" smtClean="0">
                <a:effectLst/>
              </a:rPr>
              <a:t> settings as both the context for and long-range goals of intervention.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050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7543800" cy="1143000"/>
          </a:xfrm>
        </p:spPr>
        <p:txBody>
          <a:bodyPr/>
          <a:lstStyle/>
          <a:p>
            <a:pPr eaLnBrk="1" hangingPunct="1"/>
            <a:r>
              <a:rPr lang="en-US" sz="3200" b="1" smtClean="0">
                <a:latin typeface="Tahoma" pitchFamily="34" charset="0"/>
              </a:rPr>
              <a:t>Characteristics of </a:t>
            </a:r>
            <a:br>
              <a:rPr lang="en-US" sz="3200" b="1" smtClean="0">
                <a:latin typeface="Tahoma" pitchFamily="34" charset="0"/>
              </a:rPr>
            </a:br>
            <a:r>
              <a:rPr lang="en-US" sz="3200" b="1" smtClean="0">
                <a:latin typeface="Tahoma" pitchFamily="34" charset="0"/>
              </a:rPr>
              <a:t>Positive Behavior Support (cont.)</a:t>
            </a:r>
          </a:p>
        </p:txBody>
      </p:sp>
      <p:sp>
        <p:nvSpPr>
          <p:cNvPr id="21507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1143000" y="2133600"/>
            <a:ext cx="8001000" cy="44958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2800" smtClean="0">
                <a:effectLst/>
              </a:rPr>
              <a:t>Reflects </a:t>
            </a:r>
            <a:r>
              <a:rPr lang="en-US" sz="2800" smtClean="0">
                <a:solidFill>
                  <a:srgbClr val="FFFF00"/>
                </a:solidFill>
                <a:effectLst/>
              </a:rPr>
              <a:t>person-centered values</a:t>
            </a:r>
            <a:r>
              <a:rPr lang="en-US" sz="2800" smtClean="0">
                <a:effectLst/>
              </a:rPr>
              <a:t> that honor the dignity and preferences of the individual.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smtClean="0">
                <a:effectLst/>
              </a:rPr>
              <a:t>Designed for use in </a:t>
            </a:r>
            <a:r>
              <a:rPr lang="en-US" sz="2800" smtClean="0">
                <a:solidFill>
                  <a:srgbClr val="FFFF00"/>
                </a:solidFill>
                <a:effectLst/>
              </a:rPr>
              <a:t>everyday settings</a:t>
            </a:r>
            <a:r>
              <a:rPr lang="en-US" sz="2800" smtClean="0">
                <a:effectLst/>
              </a:rPr>
              <a:t> using typically available resources.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smtClean="0">
                <a:solidFill>
                  <a:srgbClr val="FFFF00"/>
                </a:solidFill>
                <a:effectLst/>
              </a:rPr>
              <a:t>Broad view of intervention success that includes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smtClean="0">
                <a:effectLst/>
              </a:rPr>
              <a:t>(a) increases in the use of alternative skills,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smtClean="0">
                <a:effectLst/>
              </a:rPr>
              <a:t>(b) decreases in the incidence of challenging behavior, and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smtClean="0">
                <a:effectLst/>
              </a:rPr>
              <a:t>(c) improvements in quality of life.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>
                <a:latin typeface="Tahoma" pitchFamily="34" charset="0"/>
              </a:rPr>
              <a:t>How have we changed the way we look at managing behavior?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514600"/>
            <a:ext cx="7696200" cy="36703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>
                <a:effectLst/>
              </a:rPr>
              <a:t>Proactive and preventative focus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>
                <a:effectLst/>
              </a:rPr>
              <a:t>Understanding why problem behaviors are happening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>
                <a:effectLst/>
              </a:rPr>
              <a:t>Developing interventions or support plans based on outcomes of the FBA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>
                <a:effectLst/>
              </a:rPr>
              <a:t>Interventions that focus on skills development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z="2800">
                <a:effectLst/>
              </a:rPr>
              <a:t>Strategies that are “doable” in real settings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677988" y="708025"/>
            <a:ext cx="22574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/>
              <a:t>Obtain Desirable</a:t>
            </a:r>
          </a:p>
          <a:p>
            <a:pPr algn="ctr" eaLnBrk="0" hangingPunct="0"/>
            <a:r>
              <a:rPr lang="en-US" sz="2400"/>
              <a:t>Events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5284788" y="708025"/>
            <a:ext cx="25622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400"/>
              <a:t>Avoid/Escape</a:t>
            </a:r>
          </a:p>
          <a:p>
            <a:pPr algn="ctr" eaLnBrk="0" hangingPunct="0"/>
            <a:r>
              <a:rPr lang="en-US" sz="2400"/>
              <a:t>Undesirable Events</a:t>
            </a: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1727200" y="1485900"/>
            <a:ext cx="60960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>
            <a:off x="2844800" y="1485900"/>
            <a:ext cx="60960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511175" y="1844675"/>
            <a:ext cx="1220788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Internal 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2543175" y="1844675"/>
            <a:ext cx="1228725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External</a:t>
            </a:r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H="1">
            <a:off x="5588000" y="1428750"/>
            <a:ext cx="60960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6604000" y="1428750"/>
            <a:ext cx="60960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4879975" y="1844675"/>
            <a:ext cx="1144588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Internal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6607175" y="1844675"/>
            <a:ext cx="1228725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2400"/>
              <a:t>External</a:t>
            </a:r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 flipH="1">
            <a:off x="2641600" y="2400300"/>
            <a:ext cx="711200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1527175" y="2919413"/>
            <a:ext cx="1476375" cy="409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2000"/>
              <a:t>Attention</a:t>
            </a: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3152775" y="2897188"/>
            <a:ext cx="1577975" cy="7143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2000"/>
              <a:t>Objects/</a:t>
            </a:r>
          </a:p>
          <a:p>
            <a:pPr eaLnBrk="0" hangingPunct="0"/>
            <a:r>
              <a:rPr lang="en-US" sz="2000"/>
              <a:t>Activities</a:t>
            </a:r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3657600" y="2400300"/>
            <a:ext cx="711200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5591175" y="2884488"/>
            <a:ext cx="1476375" cy="4095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2000"/>
              <a:t>Attention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7216775" y="2897188"/>
            <a:ext cx="1577975" cy="7143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2000"/>
              <a:t>Objects/</a:t>
            </a:r>
          </a:p>
          <a:p>
            <a:pPr eaLnBrk="0" hangingPunct="0"/>
            <a:r>
              <a:rPr lang="en-US" sz="2000"/>
              <a:t>Activities</a:t>
            </a: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 flipH="1">
            <a:off x="6705600" y="2400300"/>
            <a:ext cx="711200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7620000" y="2400300"/>
            <a:ext cx="711200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812800" y="2400300"/>
            <a:ext cx="0" cy="2228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5181600" y="2400300"/>
            <a:ext cx="0" cy="2228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2336800" y="3371850"/>
            <a:ext cx="0" cy="1314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6604000" y="3314700"/>
            <a:ext cx="0" cy="1314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3759200" y="348615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>
            <a:off x="8128000" y="35433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104775" y="4691063"/>
            <a:ext cx="1476375" cy="18161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buSzPct val="100000"/>
              <a:buFontTx/>
              <a:buChar char="•"/>
            </a:pPr>
            <a:r>
              <a:rPr lang="en-US" sz="1600"/>
              <a:t>Rhythmic </a:t>
            </a:r>
          </a:p>
          <a:p>
            <a:pPr eaLnBrk="0" hangingPunct="0"/>
            <a:r>
              <a:rPr lang="en-US" sz="1600"/>
              <a:t>  rocking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Endorphin</a:t>
            </a:r>
          </a:p>
          <a:p>
            <a:pPr eaLnBrk="0" hangingPunct="0"/>
            <a:r>
              <a:rPr lang="en-US" sz="1600"/>
              <a:t>  release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Visual </a:t>
            </a:r>
          </a:p>
          <a:p>
            <a:pPr eaLnBrk="0" hangingPunct="0"/>
            <a:r>
              <a:rPr lang="en-US" sz="1600"/>
              <a:t>stimulation</a:t>
            </a:r>
          </a:p>
          <a:p>
            <a:pPr eaLnBrk="0" hangingPunct="0"/>
            <a:r>
              <a:rPr lang="en-US" sz="1600"/>
              <a:t>  </a:t>
            </a:r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1751013" y="4708525"/>
            <a:ext cx="1150937" cy="13239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buSzPct val="100000"/>
              <a:buFontTx/>
              <a:buChar char="•"/>
            </a:pPr>
            <a:r>
              <a:rPr lang="en-US" sz="1600"/>
              <a:t>Smiles,</a:t>
            </a:r>
          </a:p>
          <a:p>
            <a:pPr eaLnBrk="0" hangingPunct="0"/>
            <a:r>
              <a:rPr lang="en-US" sz="1600"/>
              <a:t>  hugs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Frown,</a:t>
            </a:r>
          </a:p>
          <a:p>
            <a:pPr eaLnBrk="0" hangingPunct="0"/>
            <a:r>
              <a:rPr lang="en-US" sz="1600"/>
              <a:t>scolding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Surprise</a:t>
            </a:r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>
            <a:off x="3071813" y="4725988"/>
            <a:ext cx="1455737" cy="10826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buSzPct val="100000"/>
              <a:buFontTx/>
              <a:buChar char="•"/>
            </a:pPr>
            <a:r>
              <a:rPr lang="en-US" sz="1600"/>
              <a:t>Food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Preferrred</a:t>
            </a:r>
          </a:p>
          <a:p>
            <a:pPr eaLnBrk="0" hangingPunct="0"/>
            <a:r>
              <a:rPr lang="en-US" sz="1600"/>
              <a:t>  activity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Money</a:t>
            </a:r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4697413" y="4724400"/>
            <a:ext cx="1270000" cy="13271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buSzPct val="100000"/>
              <a:buFontTx/>
              <a:buChar char="•"/>
            </a:pPr>
            <a:r>
              <a:rPr lang="en-US" sz="1600"/>
              <a:t>Sinus</a:t>
            </a:r>
          </a:p>
          <a:p>
            <a:pPr eaLnBrk="0" hangingPunct="0"/>
            <a:r>
              <a:rPr lang="en-US" sz="1600"/>
              <a:t>  pain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Skin </a:t>
            </a:r>
          </a:p>
          <a:p>
            <a:pPr eaLnBrk="0" hangingPunct="0"/>
            <a:r>
              <a:rPr lang="en-US" sz="1600"/>
              <a:t> irritation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Hunger</a:t>
            </a:r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6119813" y="4708525"/>
            <a:ext cx="1150937" cy="13239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buSzPct val="100000"/>
              <a:buFontTx/>
              <a:buChar char="•"/>
            </a:pPr>
            <a:r>
              <a:rPr lang="en-US" sz="1600"/>
              <a:t>Smiles,</a:t>
            </a:r>
          </a:p>
          <a:p>
            <a:pPr eaLnBrk="0" hangingPunct="0"/>
            <a:r>
              <a:rPr lang="en-US" sz="1600"/>
              <a:t>  hugs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Frown,</a:t>
            </a:r>
          </a:p>
          <a:p>
            <a:pPr eaLnBrk="0" hangingPunct="0"/>
            <a:r>
              <a:rPr lang="en-US" sz="1600"/>
              <a:t>scolding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Surprise</a:t>
            </a:r>
          </a:p>
        </p:txBody>
      </p:sp>
      <p:sp>
        <p:nvSpPr>
          <p:cNvPr id="22559" name="Rectangle 31"/>
          <p:cNvSpPr>
            <a:spLocks noChangeArrowheads="1"/>
          </p:cNvSpPr>
          <p:nvPr/>
        </p:nvSpPr>
        <p:spPr bwMode="auto">
          <a:xfrm>
            <a:off x="7419975" y="4667250"/>
            <a:ext cx="1639888" cy="18161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buSzPct val="100000"/>
              <a:buFontTx/>
              <a:buChar char="•"/>
            </a:pPr>
            <a:r>
              <a:rPr lang="en-US" sz="1600"/>
              <a:t>Difficult</a:t>
            </a:r>
          </a:p>
          <a:p>
            <a:pPr eaLnBrk="0" hangingPunct="0"/>
            <a:r>
              <a:rPr lang="en-US" sz="1600"/>
              <a:t>  tasks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Change in</a:t>
            </a:r>
          </a:p>
          <a:p>
            <a:pPr eaLnBrk="0" hangingPunct="0"/>
            <a:r>
              <a:rPr lang="en-US" sz="1600"/>
              <a:t>  routine</a:t>
            </a:r>
          </a:p>
          <a:p>
            <a:pPr eaLnBrk="0" hangingPunct="0">
              <a:buSzPct val="100000"/>
              <a:buFontTx/>
              <a:buChar char="•"/>
            </a:pPr>
            <a:r>
              <a:rPr lang="en-US" sz="1600"/>
              <a:t>Interruption</a:t>
            </a:r>
          </a:p>
          <a:p>
            <a:pPr eaLnBrk="0" hangingPunct="0"/>
            <a:r>
              <a:rPr lang="en-US" sz="1600"/>
              <a:t>  of desired</a:t>
            </a:r>
          </a:p>
          <a:p>
            <a:pPr eaLnBrk="0" hangingPunct="0"/>
            <a:r>
              <a:rPr lang="en-US" sz="1600"/>
              <a:t>  activity</a:t>
            </a:r>
          </a:p>
        </p:txBody>
      </p:sp>
      <p:sp>
        <p:nvSpPr>
          <p:cNvPr id="22560" name="Slide Number Placeholder 32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  <a:noFill/>
        </p:spPr>
        <p:txBody>
          <a:bodyPr/>
          <a:lstStyle/>
          <a:p>
            <a:r>
              <a:rPr lang="en-US" smtClean="0"/>
              <a:t>3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0CCB3-A247-4467-BC70-55F23BD6A2C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Oval 2"/>
          <p:cNvSpPr/>
          <p:nvPr/>
        </p:nvSpPr>
        <p:spPr bwMode="auto">
          <a:xfrm>
            <a:off x="1447800" y="1981200"/>
            <a:ext cx="4495800" cy="41910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2133600" y="2667000"/>
            <a:ext cx="3200400" cy="2819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3352800"/>
            <a:ext cx="1600200" cy="13716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24600" y="1447800"/>
            <a:ext cx="2058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Environment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77000" y="2743200"/>
            <a:ext cx="24465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Interactions </a:t>
            </a:r>
          </a:p>
          <a:p>
            <a:r>
              <a:rPr lang="en-US" dirty="0" smtClean="0"/>
              <a:t>and Curriculum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05600" y="4267200"/>
            <a:ext cx="1659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Individual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 flipV="1">
            <a:off x="4800600" y="1828800"/>
            <a:ext cx="1524000" cy="838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endCxn id="7" idx="1"/>
          </p:cNvCxnSpPr>
          <p:nvPr/>
        </p:nvCxnSpPr>
        <p:spPr bwMode="auto">
          <a:xfrm flipV="1">
            <a:off x="4800600" y="3220254"/>
            <a:ext cx="1676400" cy="58974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3733800" y="4114800"/>
            <a:ext cx="281940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685800"/>
          </a:xfrm>
        </p:spPr>
        <p:txBody>
          <a:bodyPr/>
          <a:lstStyle/>
          <a:p>
            <a:r>
              <a:rPr lang="en-US" sz="2800" b="1" dirty="0" smtClean="0"/>
              <a:t>Environmental Checklist</a:t>
            </a:r>
            <a:endParaRPr lang="en-US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838200"/>
          <a:ext cx="7467600" cy="5851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0140"/>
                <a:gridCol w="6347460"/>
              </a:tblGrid>
              <a:tr h="36881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Envt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Can all of the children be seen?</a:t>
                      </a:r>
                    </a:p>
                  </a:txBody>
                  <a:tcPr/>
                </a:tc>
              </a:tr>
              <a:tr h="6365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Can all of the children see you or other instructors in the class?</a:t>
                      </a:r>
                    </a:p>
                  </a:txBody>
                  <a:tcPr/>
                </a:tc>
              </a:tr>
              <a:tr h="6365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Are the spaces for learning distinct from the other spaces in the room?</a:t>
                      </a:r>
                    </a:p>
                  </a:txBody>
                  <a:tcPr/>
                </a:tc>
              </a:tr>
              <a:tr h="6365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Does the physical environment fit your instructional style?</a:t>
                      </a:r>
                    </a:p>
                  </a:txBody>
                  <a:tcPr/>
                </a:tc>
              </a:tr>
              <a:tr h="6365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Does the physical environment fit your instructional style?</a:t>
                      </a:r>
                    </a:p>
                  </a:txBody>
                  <a:tcPr/>
                </a:tc>
              </a:tr>
              <a:tr h="6365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Is there a schedule in the classroom that the student can act upon?</a:t>
                      </a:r>
                    </a:p>
                  </a:txBody>
                  <a:tcPr/>
                </a:tc>
              </a:tr>
              <a:tr h="36881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Does the schedule reflect varied activities?</a:t>
                      </a:r>
                    </a:p>
                  </a:txBody>
                  <a:tcPr/>
                </a:tc>
              </a:tr>
              <a:tr h="6365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Is the instruction and materials appropriate for the chronological age of the student?</a:t>
                      </a:r>
                    </a:p>
                  </a:txBody>
                  <a:tcPr/>
                </a:tc>
              </a:tr>
              <a:tr h="6365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Have the rules and procedures been taught to facilitate independence?</a:t>
                      </a:r>
                    </a:p>
                  </a:txBody>
                  <a:tcPr/>
                </a:tc>
              </a:tr>
              <a:tr h="63659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Are there enough materials for all students to be involved in the learning?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able Placeholder 4"/>
          <p:cNvSpPr>
            <a:spLocks noGrp="1"/>
          </p:cNvSpPr>
          <p:nvPr>
            <p:ph type="tbl" idx="1"/>
          </p:nvPr>
        </p:nvSpPr>
        <p:spPr/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Azur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Designs\Azure.pot</Template>
  <TotalTime>2404</TotalTime>
  <Words>1912</Words>
  <Application>Microsoft Office PowerPoint</Application>
  <PresentationFormat>On-screen Show (4:3)</PresentationFormat>
  <Paragraphs>506</Paragraphs>
  <Slides>38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Azure</vt:lpstr>
      <vt:lpstr>Microsoft Office Excel 97-2003 Worksheet</vt:lpstr>
      <vt:lpstr>Photo Editor Photo</vt:lpstr>
      <vt:lpstr>Slide 1</vt:lpstr>
      <vt:lpstr>Activity </vt:lpstr>
      <vt:lpstr>What do we know about successful plans?</vt:lpstr>
      <vt:lpstr>Characteristics of  Positive Behavior Support</vt:lpstr>
      <vt:lpstr>Characteristics of  Positive Behavior Support (cont.)</vt:lpstr>
      <vt:lpstr>How have we changed the way we look at managing behavior?</vt:lpstr>
      <vt:lpstr>Slide 7</vt:lpstr>
      <vt:lpstr>Slide 8</vt:lpstr>
      <vt:lpstr>Environmental Checklist</vt:lpstr>
      <vt:lpstr>Instructional Checklist</vt:lpstr>
      <vt:lpstr>Strategies to Influence Behavior by Changing the Instruction</vt:lpstr>
      <vt:lpstr>Presentation?</vt:lpstr>
      <vt:lpstr>What is a FBA?</vt:lpstr>
      <vt:lpstr>FBA is a process in which many instruments may be used to gather information</vt:lpstr>
      <vt:lpstr>Where do I start? </vt:lpstr>
      <vt:lpstr>Defining the Behavior</vt:lpstr>
      <vt:lpstr>What events do I need to consider when I begin an intensive FBA?</vt:lpstr>
      <vt:lpstr>Setting Event Checklist Case Study</vt:lpstr>
      <vt:lpstr>Slide 19</vt:lpstr>
      <vt:lpstr>Another Example</vt:lpstr>
      <vt:lpstr>Setting Events</vt:lpstr>
      <vt:lpstr>Motivation Assessment Scale</vt:lpstr>
      <vt:lpstr>Motivation Assessment Scale</vt:lpstr>
      <vt:lpstr>Interviews</vt:lpstr>
      <vt:lpstr>Interview Information</vt:lpstr>
      <vt:lpstr>Scatterplot</vt:lpstr>
      <vt:lpstr>Scatterplot Form</vt:lpstr>
      <vt:lpstr>Scatterplot Form</vt:lpstr>
      <vt:lpstr>Scatterplot Form Activity</vt:lpstr>
      <vt:lpstr>Scatterplot Form</vt:lpstr>
      <vt:lpstr>ABC Analysis</vt:lpstr>
      <vt:lpstr>Antecedent-Behavior-Consequence Analysis</vt:lpstr>
      <vt:lpstr>What do I do with all of this? (i.e., How do I summarize the data?) </vt:lpstr>
      <vt:lpstr>Hypothesis Development</vt:lpstr>
      <vt:lpstr>Developing a Hypothesis Statement</vt:lpstr>
      <vt:lpstr>What do we know about  successful intervention plans?</vt:lpstr>
      <vt:lpstr>Why is it important to identify the function of a behavior?</vt:lpstr>
      <vt:lpstr>Developing a hypothesis statement</vt:lpstr>
    </vt:vector>
  </TitlesOfParts>
  <Company>EEU - 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Consequences</dc:title>
  <dc:creator>cdavis</dc:creator>
  <cp:lastModifiedBy>Carol Davis</cp:lastModifiedBy>
  <cp:revision>110</cp:revision>
  <dcterms:created xsi:type="dcterms:W3CDTF">2005-02-11T06:25:19Z</dcterms:created>
  <dcterms:modified xsi:type="dcterms:W3CDTF">2010-10-25T06:58:28Z</dcterms:modified>
</cp:coreProperties>
</file>